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1139" r:id="rId2"/>
    <p:sldId id="1275" r:id="rId3"/>
    <p:sldId id="1247" r:id="rId4"/>
    <p:sldId id="1325" r:id="rId5"/>
    <p:sldId id="1330" r:id="rId6"/>
    <p:sldId id="1326" r:id="rId7"/>
    <p:sldId id="1328" r:id="rId8"/>
    <p:sldId id="1329" r:id="rId9"/>
    <p:sldId id="1306" r:id="rId10"/>
    <p:sldId id="1307" r:id="rId11"/>
    <p:sldId id="1308" r:id="rId12"/>
    <p:sldId id="1322" r:id="rId13"/>
    <p:sldId id="1309" r:id="rId14"/>
    <p:sldId id="1310" r:id="rId15"/>
    <p:sldId id="1311" r:id="rId16"/>
    <p:sldId id="1312" r:id="rId17"/>
    <p:sldId id="1313" r:id="rId18"/>
    <p:sldId id="1314" r:id="rId19"/>
    <p:sldId id="1315" r:id="rId20"/>
    <p:sldId id="1316" r:id="rId21"/>
    <p:sldId id="1323" r:id="rId22"/>
    <p:sldId id="1318" r:id="rId23"/>
    <p:sldId id="1317" r:id="rId24"/>
    <p:sldId id="1327" r:id="rId25"/>
    <p:sldId id="1319" r:id="rId26"/>
    <p:sldId id="1320" r:id="rId27"/>
    <p:sldId id="1324" r:id="rId28"/>
    <p:sldId id="1321" r:id="rId29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783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57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356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1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3920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6704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69486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2275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5" userDrawn="1">
          <p15:clr>
            <a:srgbClr val="A4A3A4"/>
          </p15:clr>
        </p15:guide>
        <p15:guide id="2" pos="1669" userDrawn="1">
          <p15:clr>
            <a:srgbClr val="A4A3A4"/>
          </p15:clr>
        </p15:guide>
        <p15:guide id="3" orient="horz" pos="2931" userDrawn="1">
          <p15:clr>
            <a:srgbClr val="A4A3A4"/>
          </p15:clr>
        </p15:guide>
        <p15:guide id="4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 autoAdjust="0"/>
    <p:restoredTop sz="91367" autoAdjust="0"/>
  </p:normalViewPr>
  <p:slideViewPr>
    <p:cSldViewPr>
      <p:cViewPr varScale="1">
        <p:scale>
          <a:sx n="77" d="100"/>
          <a:sy n="77" d="100"/>
        </p:scale>
        <p:origin x="192" y="664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3885"/>
        <p:guide pos="1669"/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FD421-FFBD-204E-AE89-E17C10B2B758}" type="doc">
      <dgm:prSet loTypeId="urn:microsoft.com/office/officeart/2005/8/layout/radial6" loCatId="" qsTypeId="urn:microsoft.com/office/officeart/2005/8/quickstyle/3D9" qsCatId="3D" csTypeId="urn:microsoft.com/office/officeart/2005/8/colors/colorful5" csCatId="colorful" phldr="1"/>
      <dgm:spPr>
        <a:scene3d>
          <a:camera prst="orthographicFront"/>
          <a:lightRig rig="soft" dir="t"/>
          <a:backdrop>
            <a:anchor x="0" y="0" z="-210000"/>
            <a:norm dx="0" dy="0" dz="914400"/>
            <a:up dx="0" dy="914400" dz="0"/>
          </a:backdrop>
        </a:scene3d>
      </dgm:spPr>
      <dgm:t>
        <a:bodyPr/>
        <a:lstStyle/>
        <a:p>
          <a:endParaRPr lang="en-US"/>
        </a:p>
      </dgm:t>
    </dgm:pt>
    <dgm:pt modelId="{9E7EF449-626B-4E46-8D63-9E86B90A6E2C}">
      <dgm:prSet phldrT="[Text]" custT="1"/>
      <dgm:spPr/>
      <dgm:t>
        <a:bodyPr/>
        <a:lstStyle/>
        <a:p>
          <a:r>
            <a:rPr lang="en-US" sz="2400" b="0" i="0" dirty="0" smtClean="0">
              <a:latin typeface="18 VAG Rounded Light   02390" charset="0"/>
              <a:ea typeface="18 VAG Rounded Light   02390" charset="0"/>
              <a:cs typeface="18 VAG Rounded Light   02390" charset="0"/>
            </a:rPr>
            <a:t>Analyze</a:t>
          </a:r>
          <a:endParaRPr lang="en-US" sz="2400" b="0" i="0" dirty="0">
            <a:latin typeface="18 VAG Rounded Light   02390" charset="0"/>
            <a:ea typeface="18 VAG Rounded Light   02390" charset="0"/>
            <a:cs typeface="18 VAG Rounded Light   02390" charset="0"/>
          </a:endParaRPr>
        </a:p>
      </dgm:t>
    </dgm:pt>
    <dgm:pt modelId="{894C3041-C1F6-8941-B04D-524950DD223A}" type="parTrans" cxnId="{3C15D4D0-D096-C442-81A7-6B97B5A2E342}">
      <dgm:prSet/>
      <dgm:spPr/>
      <dgm:t>
        <a:bodyPr/>
        <a:lstStyle/>
        <a:p>
          <a:endParaRPr lang="en-US"/>
        </a:p>
      </dgm:t>
    </dgm:pt>
    <dgm:pt modelId="{3832FF57-B9CF-2B4A-AECA-44F063CF98F7}" type="sibTrans" cxnId="{3C15D4D0-D096-C442-81A7-6B97B5A2E342}">
      <dgm:prSet/>
      <dgm:spPr/>
      <dgm:t>
        <a:bodyPr/>
        <a:lstStyle/>
        <a:p>
          <a:endParaRPr lang="en-US"/>
        </a:p>
      </dgm:t>
    </dgm:pt>
    <dgm:pt modelId="{6E9AFEE0-A33B-B547-B4C4-B39F77091182}">
      <dgm:prSet phldrT="[Text]" custT="1"/>
      <dgm:spPr/>
      <dgm:t>
        <a:bodyPr lIns="0" tIns="0" rIns="0" bIns="0"/>
        <a:lstStyle/>
        <a:p>
          <a:r>
            <a:rPr lang="en-US" sz="2400" b="0" i="0" dirty="0" smtClean="0">
              <a:latin typeface="18 VAG Rounded Light   02390" charset="0"/>
              <a:ea typeface="18 VAG Rounded Light   02390" charset="0"/>
              <a:cs typeface="18 VAG Rounded Light   02390" charset="0"/>
            </a:rPr>
            <a:t>Manipulate</a:t>
          </a:r>
          <a:endParaRPr lang="en-US" sz="2400" b="0" i="0" dirty="0">
            <a:latin typeface="18 VAG Rounded Light   02390" charset="0"/>
            <a:ea typeface="18 VAG Rounded Light   02390" charset="0"/>
            <a:cs typeface="18 VAG Rounded Light   02390" charset="0"/>
          </a:endParaRPr>
        </a:p>
      </dgm:t>
    </dgm:pt>
    <dgm:pt modelId="{9B28CFE5-2847-FE4E-907E-8728B2EB6ABD}" type="parTrans" cxnId="{5D7F4294-B911-A444-9AB7-C5A77F3A8016}">
      <dgm:prSet/>
      <dgm:spPr/>
      <dgm:t>
        <a:bodyPr/>
        <a:lstStyle/>
        <a:p>
          <a:endParaRPr lang="en-US"/>
        </a:p>
      </dgm:t>
    </dgm:pt>
    <dgm:pt modelId="{970C900F-C6FC-9146-B227-67C58E3C1DB0}" type="sibTrans" cxnId="{5D7F4294-B911-A444-9AB7-C5A77F3A8016}">
      <dgm:prSet/>
      <dgm:spPr/>
      <dgm:t>
        <a:bodyPr/>
        <a:lstStyle/>
        <a:p>
          <a:endParaRPr lang="en-US"/>
        </a:p>
      </dgm:t>
    </dgm:pt>
    <dgm:pt modelId="{130D9DE9-5D89-AB4A-8780-B95458019EC1}">
      <dgm:prSet phldrT="[Text]" custT="1"/>
      <dgm:spPr/>
      <dgm:t>
        <a:bodyPr lIns="0" tIns="0" rIns="0" bIns="0" anchor="ctr" anchorCtr="1"/>
        <a:lstStyle/>
        <a:p>
          <a:r>
            <a:rPr lang="en-US" sz="2000" b="0" i="0" dirty="0" smtClean="0">
              <a:latin typeface="18 VAG Rounded Light   02390" charset="0"/>
              <a:ea typeface="18 VAG Rounded Light   02390" charset="0"/>
              <a:cs typeface="18 VAG Rounded Light   02390" charset="0"/>
            </a:rPr>
            <a:t>Communicate</a:t>
          </a:r>
          <a:endParaRPr lang="en-US" sz="2000" b="0" i="0" dirty="0">
            <a:latin typeface="18 VAG Rounded Light   02390" charset="0"/>
            <a:ea typeface="18 VAG Rounded Light   02390" charset="0"/>
            <a:cs typeface="18 VAG Rounded Light   02390" charset="0"/>
          </a:endParaRPr>
        </a:p>
      </dgm:t>
    </dgm:pt>
    <dgm:pt modelId="{DC0E9FA6-ED9D-C94A-8056-36EEC41F3F7A}" type="parTrans" cxnId="{BA4991CD-523A-CF45-B99D-8A4F006AA3BC}">
      <dgm:prSet/>
      <dgm:spPr/>
      <dgm:t>
        <a:bodyPr/>
        <a:lstStyle/>
        <a:p>
          <a:endParaRPr lang="en-US"/>
        </a:p>
      </dgm:t>
    </dgm:pt>
    <dgm:pt modelId="{6400C393-8D6B-264C-B5AA-BDC205AAAE56}" type="sibTrans" cxnId="{BA4991CD-523A-CF45-B99D-8A4F006AA3BC}">
      <dgm:prSet/>
      <dgm:spPr/>
      <dgm:t>
        <a:bodyPr/>
        <a:lstStyle/>
        <a:p>
          <a:endParaRPr lang="en-US"/>
        </a:p>
      </dgm:t>
    </dgm:pt>
    <dgm:pt modelId="{6162FD37-CB45-604A-B291-2154A63ED1F2}">
      <dgm:prSet phldrT="[Text]"/>
      <dgm:spPr>
        <a:sp3d extrusionH="152250" prstMaterial="matte">
          <a:bevelT w="165100" prst="coolSlant"/>
        </a:sp3d>
      </dgm:spPr>
      <dgm:t>
        <a:bodyPr/>
        <a:lstStyle/>
        <a:p>
          <a:r>
            <a:rPr lang="en-US" b="1" i="0" dirty="0" smtClean="0">
              <a:latin typeface="18 VAG Rounded Black   09390" charset="0"/>
              <a:ea typeface="18 VAG Rounded Black   09390" charset="0"/>
              <a:cs typeface="18 VAG Rounded Black   09390" charset="0"/>
            </a:rPr>
            <a:t>Data</a:t>
          </a:r>
          <a:endParaRPr lang="en-US" b="1" i="0" dirty="0">
            <a:latin typeface="18 VAG Rounded Black   09390" charset="0"/>
            <a:ea typeface="18 VAG Rounded Black   09390" charset="0"/>
            <a:cs typeface="18 VAG Rounded Black   09390" charset="0"/>
          </a:endParaRPr>
        </a:p>
      </dgm:t>
    </dgm:pt>
    <dgm:pt modelId="{106883B8-17E3-1844-8992-2E0B113CEE2D}" type="sibTrans" cxnId="{018DCD31-6F0A-7B45-9868-DFA4A4F39CB8}">
      <dgm:prSet/>
      <dgm:spPr/>
      <dgm:t>
        <a:bodyPr/>
        <a:lstStyle/>
        <a:p>
          <a:endParaRPr lang="en-US"/>
        </a:p>
      </dgm:t>
    </dgm:pt>
    <dgm:pt modelId="{533DB17D-7ADB-7D47-B311-0B7C3C58393A}" type="parTrans" cxnId="{018DCD31-6F0A-7B45-9868-DFA4A4F39CB8}">
      <dgm:prSet/>
      <dgm:spPr/>
      <dgm:t>
        <a:bodyPr/>
        <a:lstStyle/>
        <a:p>
          <a:endParaRPr lang="en-US"/>
        </a:p>
      </dgm:t>
    </dgm:pt>
    <dgm:pt modelId="{CA401056-CBEB-B048-B17C-E00EACB434C6}" type="pres">
      <dgm:prSet presAssocID="{14BFD421-FFBD-204E-AE89-E17C10B2B75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D4E4A17-A7CE-0042-B523-EE518D97B391}" type="pres">
      <dgm:prSet presAssocID="{6162FD37-CB45-604A-B291-2154A63ED1F2}" presName="centerShape" presStyleLbl="node0" presStyleIdx="0" presStyleCnt="1" custScaleX="80344" custScaleY="79981"/>
      <dgm:spPr/>
      <dgm:t>
        <a:bodyPr/>
        <a:lstStyle/>
        <a:p>
          <a:endParaRPr lang="en-US"/>
        </a:p>
      </dgm:t>
    </dgm:pt>
    <dgm:pt modelId="{3595BA7F-24D8-A746-B8CA-09610B7010B6}" type="pres">
      <dgm:prSet presAssocID="{9E7EF449-626B-4E46-8D63-9E86B90A6E2C}" presName="node" presStyleLbl="node1" presStyleIdx="0" presStyleCnt="3" custScaleX="123924" custScaleY="124484">
        <dgm:presLayoutVars>
          <dgm:bulletEnabled val="1"/>
        </dgm:presLayoutVars>
      </dgm:prSet>
      <dgm:spPr/>
    </dgm:pt>
    <dgm:pt modelId="{A7B95762-5018-554E-81CE-46EEAA12F506}" type="pres">
      <dgm:prSet presAssocID="{9E7EF449-626B-4E46-8D63-9E86B90A6E2C}" presName="dummy" presStyleCnt="0"/>
      <dgm:spPr/>
    </dgm:pt>
    <dgm:pt modelId="{DF4179C0-6EB1-F042-A2C3-090F13423BAF}" type="pres">
      <dgm:prSet presAssocID="{3832FF57-B9CF-2B4A-AECA-44F063CF98F7}" presName="sibTrans" presStyleLbl="sibTrans2D1" presStyleIdx="0" presStyleCnt="3"/>
      <dgm:spPr/>
    </dgm:pt>
    <dgm:pt modelId="{A04D5103-DD7B-EF43-8CF1-A95462EA4F56}" type="pres">
      <dgm:prSet presAssocID="{6E9AFEE0-A33B-B547-B4C4-B39F77091182}" presName="node" presStyleLbl="node1" presStyleIdx="1" presStyleCnt="3" custScaleX="126091" custScaleY="1274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D0E4B0-FB0B-7A48-8D68-7B62B374D3CB}" type="pres">
      <dgm:prSet presAssocID="{6E9AFEE0-A33B-B547-B4C4-B39F77091182}" presName="dummy" presStyleCnt="0"/>
      <dgm:spPr/>
    </dgm:pt>
    <dgm:pt modelId="{C5E5A29C-B9BF-8B43-8A00-B81992736812}" type="pres">
      <dgm:prSet presAssocID="{970C900F-C6FC-9146-B227-67C58E3C1DB0}" presName="sibTrans" presStyleLbl="sibTrans2D1" presStyleIdx="1" presStyleCnt="3"/>
      <dgm:spPr/>
    </dgm:pt>
    <dgm:pt modelId="{0C35E95D-1B27-9F4B-9E88-B883BD28FF4B}" type="pres">
      <dgm:prSet presAssocID="{130D9DE9-5D89-AB4A-8780-B95458019EC1}" presName="node" presStyleLbl="node1" presStyleIdx="2" presStyleCnt="3" custScaleX="130733" custScaleY="1274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149D1-6A42-D14A-BE05-6C8931CE7A5F}" type="pres">
      <dgm:prSet presAssocID="{130D9DE9-5D89-AB4A-8780-B95458019EC1}" presName="dummy" presStyleCnt="0"/>
      <dgm:spPr/>
    </dgm:pt>
    <dgm:pt modelId="{C595B6BD-AA6B-8641-AE07-FA1C7EF49685}" type="pres">
      <dgm:prSet presAssocID="{6400C393-8D6B-264C-B5AA-BDC205AAAE56}" presName="sibTrans" presStyleLbl="sibTrans2D1" presStyleIdx="2" presStyleCnt="3"/>
      <dgm:spPr/>
    </dgm:pt>
  </dgm:ptLst>
  <dgm:cxnLst>
    <dgm:cxn modelId="{4E050DC9-032D-3A46-910C-0F62077ADD90}" type="presOf" srcId="{130D9DE9-5D89-AB4A-8780-B95458019EC1}" destId="{0C35E95D-1B27-9F4B-9E88-B883BD28FF4B}" srcOrd="0" destOrd="0" presId="urn:microsoft.com/office/officeart/2005/8/layout/radial6"/>
    <dgm:cxn modelId="{BA4991CD-523A-CF45-B99D-8A4F006AA3BC}" srcId="{6162FD37-CB45-604A-B291-2154A63ED1F2}" destId="{130D9DE9-5D89-AB4A-8780-B95458019EC1}" srcOrd="2" destOrd="0" parTransId="{DC0E9FA6-ED9D-C94A-8056-36EEC41F3F7A}" sibTransId="{6400C393-8D6B-264C-B5AA-BDC205AAAE56}"/>
    <dgm:cxn modelId="{659B7689-9C23-7E48-8F79-2DD683E5EE7D}" type="presOf" srcId="{6E9AFEE0-A33B-B547-B4C4-B39F77091182}" destId="{A04D5103-DD7B-EF43-8CF1-A95462EA4F56}" srcOrd="0" destOrd="0" presId="urn:microsoft.com/office/officeart/2005/8/layout/radial6"/>
    <dgm:cxn modelId="{6896B0A9-ACB1-6B4B-B46D-D5BF773A35EF}" type="presOf" srcId="{9E7EF449-626B-4E46-8D63-9E86B90A6E2C}" destId="{3595BA7F-24D8-A746-B8CA-09610B7010B6}" srcOrd="0" destOrd="0" presId="urn:microsoft.com/office/officeart/2005/8/layout/radial6"/>
    <dgm:cxn modelId="{A2719C63-C7DA-4F46-93EB-EB1EA55061C5}" type="presOf" srcId="{6162FD37-CB45-604A-B291-2154A63ED1F2}" destId="{6D4E4A17-A7CE-0042-B523-EE518D97B391}" srcOrd="0" destOrd="0" presId="urn:microsoft.com/office/officeart/2005/8/layout/radial6"/>
    <dgm:cxn modelId="{018DCD31-6F0A-7B45-9868-DFA4A4F39CB8}" srcId="{14BFD421-FFBD-204E-AE89-E17C10B2B758}" destId="{6162FD37-CB45-604A-B291-2154A63ED1F2}" srcOrd="0" destOrd="0" parTransId="{533DB17D-7ADB-7D47-B311-0B7C3C58393A}" sibTransId="{106883B8-17E3-1844-8992-2E0B113CEE2D}"/>
    <dgm:cxn modelId="{823649B1-4AFC-8942-9286-7B7494258300}" type="presOf" srcId="{970C900F-C6FC-9146-B227-67C58E3C1DB0}" destId="{C5E5A29C-B9BF-8B43-8A00-B81992736812}" srcOrd="0" destOrd="0" presId="urn:microsoft.com/office/officeart/2005/8/layout/radial6"/>
    <dgm:cxn modelId="{8F3108B0-3270-C742-A9D8-1F2FF1EB20D5}" type="presOf" srcId="{3832FF57-B9CF-2B4A-AECA-44F063CF98F7}" destId="{DF4179C0-6EB1-F042-A2C3-090F13423BAF}" srcOrd="0" destOrd="0" presId="urn:microsoft.com/office/officeart/2005/8/layout/radial6"/>
    <dgm:cxn modelId="{B60B5291-170F-BA49-B33C-A48DCC02CE28}" type="presOf" srcId="{6400C393-8D6B-264C-B5AA-BDC205AAAE56}" destId="{C595B6BD-AA6B-8641-AE07-FA1C7EF49685}" srcOrd="0" destOrd="0" presId="urn:microsoft.com/office/officeart/2005/8/layout/radial6"/>
    <dgm:cxn modelId="{3C15D4D0-D096-C442-81A7-6B97B5A2E342}" srcId="{6162FD37-CB45-604A-B291-2154A63ED1F2}" destId="{9E7EF449-626B-4E46-8D63-9E86B90A6E2C}" srcOrd="0" destOrd="0" parTransId="{894C3041-C1F6-8941-B04D-524950DD223A}" sibTransId="{3832FF57-B9CF-2B4A-AECA-44F063CF98F7}"/>
    <dgm:cxn modelId="{5D7F4294-B911-A444-9AB7-C5A77F3A8016}" srcId="{6162FD37-CB45-604A-B291-2154A63ED1F2}" destId="{6E9AFEE0-A33B-B547-B4C4-B39F77091182}" srcOrd="1" destOrd="0" parTransId="{9B28CFE5-2847-FE4E-907E-8728B2EB6ABD}" sibTransId="{970C900F-C6FC-9146-B227-67C58E3C1DB0}"/>
    <dgm:cxn modelId="{C8EB810E-5556-7044-B136-5EC05B386289}" type="presOf" srcId="{14BFD421-FFBD-204E-AE89-E17C10B2B758}" destId="{CA401056-CBEB-B048-B17C-E00EACB434C6}" srcOrd="0" destOrd="0" presId="urn:microsoft.com/office/officeart/2005/8/layout/radial6"/>
    <dgm:cxn modelId="{69018E64-C305-C44A-9379-1BC679CF73C7}" type="presParOf" srcId="{CA401056-CBEB-B048-B17C-E00EACB434C6}" destId="{6D4E4A17-A7CE-0042-B523-EE518D97B391}" srcOrd="0" destOrd="0" presId="urn:microsoft.com/office/officeart/2005/8/layout/radial6"/>
    <dgm:cxn modelId="{8FB1E5EA-2685-2244-A47F-62A13FD8B1D3}" type="presParOf" srcId="{CA401056-CBEB-B048-B17C-E00EACB434C6}" destId="{3595BA7F-24D8-A746-B8CA-09610B7010B6}" srcOrd="1" destOrd="0" presId="urn:microsoft.com/office/officeart/2005/8/layout/radial6"/>
    <dgm:cxn modelId="{AFF5BB54-DBD4-1D4D-8997-BE0AD641B370}" type="presParOf" srcId="{CA401056-CBEB-B048-B17C-E00EACB434C6}" destId="{A7B95762-5018-554E-81CE-46EEAA12F506}" srcOrd="2" destOrd="0" presId="urn:microsoft.com/office/officeart/2005/8/layout/radial6"/>
    <dgm:cxn modelId="{E5F49540-2507-DE44-8C7E-3FAEF63358DC}" type="presParOf" srcId="{CA401056-CBEB-B048-B17C-E00EACB434C6}" destId="{DF4179C0-6EB1-F042-A2C3-090F13423BAF}" srcOrd="3" destOrd="0" presId="urn:microsoft.com/office/officeart/2005/8/layout/radial6"/>
    <dgm:cxn modelId="{89B93736-5A96-3E48-882E-916FBE0CF38E}" type="presParOf" srcId="{CA401056-CBEB-B048-B17C-E00EACB434C6}" destId="{A04D5103-DD7B-EF43-8CF1-A95462EA4F56}" srcOrd="4" destOrd="0" presId="urn:microsoft.com/office/officeart/2005/8/layout/radial6"/>
    <dgm:cxn modelId="{424D1F7F-6381-BD44-9223-FDC05F80B809}" type="presParOf" srcId="{CA401056-CBEB-B048-B17C-E00EACB434C6}" destId="{B2D0E4B0-FB0B-7A48-8D68-7B62B374D3CB}" srcOrd="5" destOrd="0" presId="urn:microsoft.com/office/officeart/2005/8/layout/radial6"/>
    <dgm:cxn modelId="{135F6FF0-3143-E740-BCC9-87F6150BCA42}" type="presParOf" srcId="{CA401056-CBEB-B048-B17C-E00EACB434C6}" destId="{C5E5A29C-B9BF-8B43-8A00-B81992736812}" srcOrd="6" destOrd="0" presId="urn:microsoft.com/office/officeart/2005/8/layout/radial6"/>
    <dgm:cxn modelId="{304DE3AD-DAF1-BA47-ADE5-E03EEE5CA320}" type="presParOf" srcId="{CA401056-CBEB-B048-B17C-E00EACB434C6}" destId="{0C35E95D-1B27-9F4B-9E88-B883BD28FF4B}" srcOrd="7" destOrd="0" presId="urn:microsoft.com/office/officeart/2005/8/layout/radial6"/>
    <dgm:cxn modelId="{566D3123-E60E-9C4A-8589-D805F64CF3C1}" type="presParOf" srcId="{CA401056-CBEB-B048-B17C-E00EACB434C6}" destId="{8F6149D1-6A42-D14A-BE05-6C8931CE7A5F}" srcOrd="8" destOrd="0" presId="urn:microsoft.com/office/officeart/2005/8/layout/radial6"/>
    <dgm:cxn modelId="{7CA2E74F-6970-5C44-9F3C-A1AC89BA84B1}" type="presParOf" srcId="{CA401056-CBEB-B048-B17C-E00EACB434C6}" destId="{C595B6BD-AA6B-8641-AE07-FA1C7EF49685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5B6BD-AA6B-8641-AE07-FA1C7EF49685}">
      <dsp:nvSpPr>
        <dsp:cNvPr id="0" name=""/>
        <dsp:cNvSpPr/>
      </dsp:nvSpPr>
      <dsp:spPr>
        <a:xfrm>
          <a:off x="2556246" y="876388"/>
          <a:ext cx="5167140" cy="5167140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chemeClr val="accent5">
            <a:hueOff val="-3096517"/>
            <a:satOff val="31044"/>
            <a:lumOff val="-21569"/>
            <a:alphaOff val="0"/>
          </a:schemeClr>
        </a:solidFill>
        <a:ln>
          <a:noFill/>
        </a:ln>
        <a:effectLst/>
        <a:scene3d>
          <a:camera prst="orthographicFront"/>
          <a:lightRig rig="soft" dir="t"/>
          <a:backdrop>
            <a:anchor x="0" y="0" z="-210000"/>
            <a:norm dx="0" dy="0" dz="914400"/>
            <a:up dx="0" dy="914400" dz="0"/>
          </a:backdrop>
        </a:scene3d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5A29C-B9BF-8B43-8A00-B81992736812}">
      <dsp:nvSpPr>
        <dsp:cNvPr id="0" name=""/>
        <dsp:cNvSpPr/>
      </dsp:nvSpPr>
      <dsp:spPr>
        <a:xfrm>
          <a:off x="2556246" y="876388"/>
          <a:ext cx="5167140" cy="5167140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chemeClr val="accent5">
            <a:hueOff val="-1548258"/>
            <a:satOff val="15522"/>
            <a:lumOff val="-10784"/>
            <a:alphaOff val="0"/>
          </a:schemeClr>
        </a:solidFill>
        <a:ln>
          <a:noFill/>
        </a:ln>
        <a:effectLst/>
        <a:scene3d>
          <a:camera prst="orthographicFront"/>
          <a:lightRig rig="soft" dir="t"/>
          <a:backdrop>
            <a:anchor x="0" y="0" z="-210000"/>
            <a:norm dx="0" dy="0" dz="914400"/>
            <a:up dx="0" dy="914400" dz="0"/>
          </a:backdrop>
        </a:scene3d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179C0-6EB1-F042-A2C3-090F13423BAF}">
      <dsp:nvSpPr>
        <dsp:cNvPr id="0" name=""/>
        <dsp:cNvSpPr/>
      </dsp:nvSpPr>
      <dsp:spPr>
        <a:xfrm>
          <a:off x="2556246" y="876388"/>
          <a:ext cx="5167140" cy="5167140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soft" dir="t"/>
          <a:backdrop>
            <a:anchor x="0" y="0" z="-210000"/>
            <a:norm dx="0" dy="0" dz="914400"/>
            <a:up dx="0" dy="914400" dz="0"/>
          </a:backdrop>
        </a:scene3d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4E4A17-A7CE-0042-B523-EE518D97B391}">
      <dsp:nvSpPr>
        <dsp:cNvPr id="0" name=""/>
        <dsp:cNvSpPr/>
      </dsp:nvSpPr>
      <dsp:spPr>
        <a:xfrm>
          <a:off x="4183633" y="2508095"/>
          <a:ext cx="1912367" cy="19037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4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  <a:sp3d extrusionH="28000" prstMaterial="matte"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1" i="0" kern="1200" dirty="0" smtClean="0">
              <a:latin typeface="18 VAG Rounded Black   09390" charset="0"/>
              <a:ea typeface="18 VAG Rounded Black   09390" charset="0"/>
              <a:cs typeface="18 VAG Rounded Black   09390" charset="0"/>
            </a:rPr>
            <a:t>Data</a:t>
          </a:r>
          <a:endParaRPr lang="en-US" sz="4500" b="1" i="0" kern="1200" dirty="0">
            <a:latin typeface="18 VAG Rounded Black   09390" charset="0"/>
            <a:ea typeface="18 VAG Rounded Black   09390" charset="0"/>
            <a:cs typeface="18 VAG Rounded Black   09390" charset="0"/>
          </a:endParaRPr>
        </a:p>
      </dsp:txBody>
      <dsp:txXfrm>
        <a:off x="4463693" y="2786889"/>
        <a:ext cx="1352247" cy="1346138"/>
      </dsp:txXfrm>
    </dsp:sp>
    <dsp:sp modelId="{3595BA7F-24D8-A746-B8CA-09610B7010B6}">
      <dsp:nvSpPr>
        <dsp:cNvPr id="0" name=""/>
        <dsp:cNvSpPr/>
      </dsp:nvSpPr>
      <dsp:spPr>
        <a:xfrm>
          <a:off x="4107433" y="-100679"/>
          <a:ext cx="2064767" cy="20740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glow rad="63500">
            <a:schemeClr val="accent5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  <a:sp3d extrusionH="28000" prstMaterial="matte"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>
              <a:latin typeface="18 VAG Rounded Light   02390" charset="0"/>
              <a:ea typeface="18 VAG Rounded Light   02390" charset="0"/>
              <a:cs typeface="18 VAG Rounded Light   02390" charset="0"/>
            </a:rPr>
            <a:t>Analyze</a:t>
          </a:r>
          <a:endParaRPr lang="en-US" sz="2400" b="0" i="0" kern="1200" dirty="0">
            <a:latin typeface="18 VAG Rounded Light   02390" charset="0"/>
            <a:ea typeface="18 VAG Rounded Light   02390" charset="0"/>
            <a:cs typeface="18 VAG Rounded Light   02390" charset="0"/>
          </a:endParaRPr>
        </a:p>
      </dsp:txBody>
      <dsp:txXfrm>
        <a:off x="4409811" y="203066"/>
        <a:ext cx="1460011" cy="1466608"/>
      </dsp:txXfrm>
    </dsp:sp>
    <dsp:sp modelId="{A04D5103-DD7B-EF43-8CF1-A95462EA4F56}">
      <dsp:nvSpPr>
        <dsp:cNvPr id="0" name=""/>
        <dsp:cNvSpPr/>
      </dsp:nvSpPr>
      <dsp:spPr>
        <a:xfrm>
          <a:off x="6274872" y="3660086"/>
          <a:ext cx="2100873" cy="2123333"/>
        </a:xfrm>
        <a:prstGeom prst="ellipse">
          <a:avLst/>
        </a:prstGeom>
        <a:solidFill>
          <a:schemeClr val="accent5">
            <a:hueOff val="-1548258"/>
            <a:satOff val="15522"/>
            <a:lumOff val="-10784"/>
            <a:alphaOff val="0"/>
          </a:schemeClr>
        </a:solidFill>
        <a:ln>
          <a:noFill/>
        </a:ln>
        <a:effectLst>
          <a:glow rad="63500">
            <a:schemeClr val="accent5">
              <a:hueOff val="-1548258"/>
              <a:satOff val="15522"/>
              <a:lumOff val="-10784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  <a:sp3d extrusionH="28000" prstMaterial="matte"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>
              <a:latin typeface="18 VAG Rounded Light   02390" charset="0"/>
              <a:ea typeface="18 VAG Rounded Light   02390" charset="0"/>
              <a:cs typeface="18 VAG Rounded Light   02390" charset="0"/>
            </a:rPr>
            <a:t>Manipulate</a:t>
          </a:r>
          <a:endParaRPr lang="en-US" sz="2400" b="0" i="0" kern="1200" dirty="0">
            <a:latin typeface="18 VAG Rounded Light   02390" charset="0"/>
            <a:ea typeface="18 VAG Rounded Light   02390" charset="0"/>
            <a:cs typeface="18 VAG Rounded Light   02390" charset="0"/>
          </a:endParaRPr>
        </a:p>
      </dsp:txBody>
      <dsp:txXfrm>
        <a:off x="6582538" y="3971041"/>
        <a:ext cx="1485541" cy="1501423"/>
      </dsp:txXfrm>
    </dsp:sp>
    <dsp:sp modelId="{0C35E95D-1B27-9F4B-9E88-B883BD28FF4B}">
      <dsp:nvSpPr>
        <dsp:cNvPr id="0" name=""/>
        <dsp:cNvSpPr/>
      </dsp:nvSpPr>
      <dsp:spPr>
        <a:xfrm>
          <a:off x="1865217" y="3660086"/>
          <a:ext cx="2178216" cy="2123333"/>
        </a:xfrm>
        <a:prstGeom prst="ellipse">
          <a:avLst/>
        </a:prstGeom>
        <a:solidFill>
          <a:schemeClr val="accent5">
            <a:hueOff val="-3096517"/>
            <a:satOff val="31044"/>
            <a:lumOff val="-21569"/>
            <a:alphaOff val="0"/>
          </a:schemeClr>
        </a:solidFill>
        <a:ln>
          <a:noFill/>
        </a:ln>
        <a:effectLst>
          <a:glow rad="63500">
            <a:schemeClr val="accent5">
              <a:hueOff val="-3096517"/>
              <a:satOff val="31044"/>
              <a:lumOff val="-21569"/>
              <a:alphaOff val="0"/>
              <a:alpha val="45000"/>
              <a:satMod val="120000"/>
            </a:schemeClr>
          </a:glow>
        </a:effectLst>
        <a:scene3d>
          <a:camera prst="orthographicFront"/>
          <a:lightRig rig="soft" dir="t"/>
          <a:backdrop>
            <a:anchor x="0" y="0" z="-210000"/>
            <a:norm dx="0" dy="0" dz="914400"/>
            <a:up dx="0" dy="914400" dz="0"/>
          </a:backdrop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1">
          <a:noAutofit/>
          <a:sp3d extrusionH="28000" prstMaterial="matte"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>
              <a:latin typeface="18 VAG Rounded Light   02390" charset="0"/>
              <a:ea typeface="18 VAG Rounded Light   02390" charset="0"/>
              <a:cs typeface="18 VAG Rounded Light   02390" charset="0"/>
            </a:rPr>
            <a:t>Communicate</a:t>
          </a:r>
          <a:endParaRPr lang="en-US" sz="2000" b="0" i="0" kern="1200" dirty="0">
            <a:latin typeface="18 VAG Rounded Light   02390" charset="0"/>
            <a:ea typeface="18 VAG Rounded Light   02390" charset="0"/>
            <a:cs typeface="18 VAG Rounded Light   02390" charset="0"/>
          </a:endParaRPr>
        </a:p>
      </dsp:txBody>
      <dsp:txXfrm>
        <a:off x="2184209" y="3971041"/>
        <a:ext cx="1540232" cy="1501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4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80802" indent="-51180802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57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356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1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3920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6704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69486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2275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1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8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73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92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7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4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0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42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0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32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52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24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77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06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5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06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3" y="1188734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75033" y="164385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90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16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16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2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14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783" indent="0" algn="ctr">
              <a:buNone/>
            </a:lvl2pPr>
            <a:lvl3pPr marL="1305570" indent="0" algn="ctr">
              <a:buNone/>
            </a:lvl3pPr>
            <a:lvl4pPr marL="1958356" indent="0" algn="ctr">
              <a:buNone/>
            </a:lvl4pPr>
            <a:lvl5pPr marL="2611141" indent="0" algn="ctr">
              <a:buNone/>
            </a:lvl5pPr>
            <a:lvl6pPr marL="3263920" indent="0" algn="ctr">
              <a:buNone/>
            </a:lvl6pPr>
            <a:lvl7pPr marL="3916704" indent="0" algn="ctr">
              <a:buNone/>
            </a:lvl7pPr>
            <a:lvl8pPr marL="4569486" indent="0" algn="ctr">
              <a:buNone/>
            </a:lvl8pPr>
            <a:lvl9pPr marL="5222275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16" y="6690867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7" tIns="45696" rIns="91397" bIns="45696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22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40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8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8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8" y="1622008"/>
            <a:ext cx="9148877" cy="1172982"/>
          </a:xfrm>
        </p:spPr>
        <p:txBody>
          <a:bodyPr lIns="117503" bIns="0"/>
          <a:lstStyle>
            <a:lvl1pPr marL="7833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393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2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7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6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61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4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7" y="2171701"/>
            <a:ext cx="6466840" cy="767714"/>
          </a:xfrm>
        </p:spPr>
        <p:txBody>
          <a:bodyPr anchor="ctr"/>
          <a:lstStyle>
            <a:lvl1pPr marL="10444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75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3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2600" y="-116139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41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21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500" y="1744036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20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8851" y="2272552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dirty="0" smtClean="0"/>
              <a:t>Click icon to add </a:t>
            </a:r>
            <a:r>
              <a:rPr lang="en-US" noProof="0" dirty="0" err="1" smtClean="0"/>
              <a:t>pictue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67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 sz="8000"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 sz="800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gif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401" y="205541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401" y="1188720"/>
            <a:ext cx="13015486" cy="928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819" y="217174"/>
            <a:ext cx="707815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39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3657600" y="7894720"/>
            <a:ext cx="10972800" cy="365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0" i="0" dirty="0">
                <a:solidFill>
                  <a:schemeClr val="tx1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UC Berkeley “The Beauty and Joy of Computing”</a:t>
            </a:r>
            <a:r>
              <a:rPr lang="en-US" sz="1900" b="0" i="0" dirty="0">
                <a:solidFill>
                  <a:srgbClr val="FFFF00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: </a:t>
            </a:r>
            <a:r>
              <a:rPr lang="en-US" sz="1900" b="0" i="0" baseline="0" dirty="0" smtClean="0">
                <a:solidFill>
                  <a:srgbClr val="FFFF00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Data </a:t>
            </a:r>
            <a:r>
              <a:rPr lang="en-US" sz="1900" b="0" i="0" dirty="0" smtClean="0">
                <a:solidFill>
                  <a:schemeClr val="tx1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(</a:t>
            </a:r>
            <a:fld id="{F6F39CF2-87E7-FF4A-9C8E-A745CB692DE9}" type="slidenum">
              <a:rPr lang="en-US" sz="1900" b="0" i="0" smtClean="0">
                <a:solidFill>
                  <a:schemeClr val="tx1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pPr algn="ctr" eaLnBrk="0" hangingPunct="0">
                <a:defRPr/>
              </a:pPr>
              <a:t>‹#›</a:t>
            </a:fld>
            <a:r>
              <a:rPr lang="en-US" sz="1900" b="0" i="0" dirty="0" smtClean="0">
                <a:solidFill>
                  <a:schemeClr val="tx1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)          </a:t>
            </a:r>
            <a:endParaRPr lang="en-US" sz="1900" b="0" i="0" dirty="0">
              <a:solidFill>
                <a:schemeClr val="tx1"/>
              </a:solidFill>
              <a:latin typeface="18 VAG Rounded Light   02390" charset="0"/>
              <a:ea typeface="18 VAG Rounded Light   02390" charset="0"/>
              <a:cs typeface="18 VAG Rounded Light   02390" charset="0"/>
            </a:endParaRPr>
          </a:p>
        </p:txBody>
      </p:sp>
      <p:pic>
        <p:nvPicPr>
          <p:cNvPr id="11" name="Picture 2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89280" y="7757160"/>
            <a:ext cx="1341120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3876561" y="7498088"/>
            <a:ext cx="753851" cy="28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0" i="0" dirty="0" smtClean="0">
                <a:solidFill>
                  <a:schemeClr val="tx1"/>
                </a:solidFill>
                <a:latin typeface="18 VAG Rounded Light   02390" charset="0"/>
                <a:ea typeface="18 VAG Rounded Light   02390" charset="0"/>
                <a:cs typeface="18 VAG Rounded Light   02390" charset="0"/>
              </a:rPr>
              <a:t>Ball</a:t>
            </a:r>
            <a:endParaRPr lang="en-US" sz="1400" b="0" i="0" dirty="0">
              <a:solidFill>
                <a:schemeClr val="tx1"/>
              </a:solidFill>
              <a:latin typeface="18 VAG Rounded Light   02390" charset="0"/>
              <a:ea typeface="18 VAG Rounded Light   02390" charset="0"/>
              <a:cs typeface="18 VAG Rounded Light   02390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783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57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356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1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046" indent="-489591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Light   02390"/>
          <a:ea typeface="ＭＳ Ｐゴシック" charset="-128"/>
          <a:cs typeface="18 VAG Rounded Light   02390"/>
        </a:defRPr>
      </a:lvl1pPr>
      <a:lvl2pPr marL="1056241" indent="-40799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18 VAG Rounded Light   02390"/>
        </a:defRPr>
      </a:lvl2pPr>
      <a:lvl3pPr marL="1421175" indent="-3263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799689" indent="-3263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4749" indent="-29919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1406" indent="-30028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581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89746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20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5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3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1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3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67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22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youtu.be/jbkSRLYSojo" TargetMode="External"/><Relationship Id="rId4" Type="http://schemas.openxmlformats.org/officeDocument/2006/relationships/image" Target="../media/image17.jpeg"/><Relationship Id="rId5" Type="http://schemas.openxmlformats.org/officeDocument/2006/relationships/hyperlink" Target="https://www.youtube.com/watch?v=QpdyCJi3Ib4" TargetMode="External"/><Relationship Id="rId6" Type="http://schemas.openxmlformats.org/officeDocument/2006/relationships/hyperlink" Target="http://www.ted.com/talks/hans_rosling_shows_the_best_stats_you_ve_ever_see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671259"/>
            <a:ext cx="8290560" cy="3299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67" tIns="36268" rIns="90667" bIns="3626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 dirty="0">
                <a:latin typeface="18 VAG Rounded Bold   07390" charset="0"/>
              </a:rPr>
              <a:t/>
            </a:r>
            <a:br>
              <a:rPr lang="en-US" sz="4600" b="1" dirty="0">
                <a:latin typeface="18 VAG Rounded Bold   07390" charset="0"/>
              </a:rPr>
            </a:br>
            <a:r>
              <a:rPr lang="en-US" sz="3800" b="1">
                <a:solidFill>
                  <a:schemeClr val="tx1"/>
                </a:solidFill>
                <a:latin typeface="18 VAG Rounded Bold   07390" charset="0"/>
              </a:rPr>
              <a:t>Lecture </a:t>
            </a:r>
            <a:r>
              <a:rPr lang="en-US" sz="3800" b="1" smtClean="0">
                <a:solidFill>
                  <a:schemeClr val="tx1"/>
                </a:solidFill>
                <a:latin typeface="18 VAG Rounded Bold   07390" charset="0"/>
              </a:rPr>
              <a:t>#16</a:t>
            </a:r>
            <a:endParaRPr lang="en-US" sz="3800" b="1" dirty="0">
              <a:solidFill>
                <a:schemeClr val="tx1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r>
              <a:rPr lang="en-US" sz="3800" b="1" dirty="0" smtClean="0">
                <a:solidFill>
                  <a:schemeClr val="tx1"/>
                </a:solidFill>
                <a:latin typeface="18 VAG Rounded Bold   07390" charset="0"/>
              </a:rPr>
              <a:t>Data and Information</a:t>
            </a: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4038600" y="3505200"/>
            <a:ext cx="104394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FFFF00"/>
                </a:solidFill>
              </a:rPr>
              <a:t>“The Lost Language of Privacy”- Brooks</a:t>
            </a:r>
            <a:endParaRPr lang="en-US" sz="49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4267207" y="4264742"/>
            <a:ext cx="5791198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defRPr/>
            </a:pPr>
            <a:r>
              <a:rPr lang="en-US" sz="27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David Brooks waxes poetic about privacy in a NY Times piece about the pros/cons of police body cameras.  He talks about why privacy is important to the development of full individuals, of families and friendships, and for communities. </a:t>
            </a:r>
            <a:r>
              <a:rPr lang="en-US" sz="270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Read it!</a:t>
            </a:r>
            <a:endParaRPr lang="en-US" sz="2700" dirty="0">
              <a:solidFill>
                <a:schemeClr val="tx1"/>
              </a:solidFill>
              <a:effectLst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829800" y="7358462"/>
            <a:ext cx="4724404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755" y="419119"/>
            <a:ext cx="2190103" cy="2628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b="2233"/>
          <a:stretch>
            <a:fillRect/>
          </a:stretch>
        </p:blipFill>
        <p:spPr bwMode="auto">
          <a:xfrm>
            <a:off x="4237886" y="990600"/>
            <a:ext cx="1934314" cy="193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234" y="4648201"/>
            <a:ext cx="4353574" cy="2692764"/>
          </a:xfrm>
          <a:prstGeom prst="rect">
            <a:avLst/>
          </a:prstGeom>
        </p:spPr>
      </p:pic>
      <p:sp>
        <p:nvSpPr>
          <p:cNvPr id="18" name="Subtitle 48"/>
          <p:cNvSpPr txBox="1">
            <a:spLocks/>
          </p:cNvSpPr>
          <p:nvPr/>
        </p:nvSpPr>
        <p:spPr bwMode="auto">
          <a:xfrm>
            <a:off x="0" y="7772400"/>
            <a:ext cx="1463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4" tIns="45706" rIns="91414" bIns="45706">
            <a:prstTxWarp prst="textNoShape">
              <a:avLst/>
            </a:prstTxWarp>
          </a:bodyPr>
          <a:lstStyle/>
          <a:p>
            <a:pPr algn="ctr"/>
            <a:r>
              <a:rPr lang="en-US" sz="2200" b="1" dirty="0">
                <a:latin typeface="Courier"/>
              </a:rPr>
              <a:t>www.nytimes.com/2015/04/14/opinion/david-brooks-the-lost-language-of-privacy.html</a:t>
            </a:r>
            <a:endParaRPr lang="en-US" sz="2200" b="1" dirty="0" smtClean="0">
              <a:latin typeface="Courier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</a:t>
            </a:r>
            <a:r>
              <a:rPr lang="en-US" dirty="0" smtClean="0"/>
              <a:t>is</a:t>
            </a:r>
            <a:r>
              <a:rPr lang="is-IS" dirty="0" smtClean="0"/>
              <a:t>…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1 KiB?</a:t>
            </a:r>
          </a:p>
          <a:p>
            <a:pPr lvl="1"/>
            <a:r>
              <a:rPr lang="en-US" sz="2800" dirty="0" smtClean="0"/>
              <a:t>Long Paragraph </a:t>
            </a:r>
            <a:r>
              <a:rPr lang="en-US" sz="2800" dirty="0" smtClean="0"/>
              <a:t>of </a:t>
            </a:r>
            <a:r>
              <a:rPr lang="en-US" sz="2800" dirty="0" smtClean="0"/>
              <a:t>text (500-1,000 characters)</a:t>
            </a:r>
            <a:endParaRPr lang="en-US" sz="2800" dirty="0" smtClean="0"/>
          </a:p>
          <a:p>
            <a:r>
              <a:rPr lang="en-US" sz="3200" dirty="0" smtClean="0"/>
              <a:t>1 </a:t>
            </a:r>
            <a:r>
              <a:rPr lang="en-US" sz="3200" dirty="0"/>
              <a:t>Mi</a:t>
            </a:r>
            <a:r>
              <a:rPr lang="en-US" sz="3200" dirty="0" smtClean="0"/>
              <a:t>B?  </a:t>
            </a:r>
          </a:p>
          <a:p>
            <a:pPr lvl="1"/>
            <a:r>
              <a:rPr lang="en-US" sz="2800" dirty="0" smtClean="0"/>
              <a:t>4 </a:t>
            </a:r>
            <a:r>
              <a:rPr lang="en-US" sz="2800" dirty="0" smtClean="0"/>
              <a:t>megapixel </a:t>
            </a:r>
            <a:r>
              <a:rPr lang="en-US" sz="2800" dirty="0" smtClean="0"/>
              <a:t>JPEG (compressed) </a:t>
            </a:r>
            <a:r>
              <a:rPr lang="en-US" sz="2800" dirty="0" smtClean="0"/>
              <a:t>image</a:t>
            </a:r>
          </a:p>
          <a:p>
            <a:pPr lvl="1"/>
            <a:r>
              <a:rPr lang="en-US" sz="2800" dirty="0" smtClean="0"/>
              <a:t>.33 MP image </a:t>
            </a:r>
            <a:r>
              <a:rPr lang="en-US" sz="2800" dirty="0" err="1" smtClean="0"/>
              <a:t>UNcompressed</a:t>
            </a:r>
            <a:endParaRPr lang="en-US" sz="2800" dirty="0"/>
          </a:p>
          <a:p>
            <a:r>
              <a:rPr lang="en-US" sz="3200" dirty="0" smtClean="0"/>
              <a:t>1 GiB?</a:t>
            </a:r>
          </a:p>
          <a:p>
            <a:pPr lvl="1"/>
            <a:r>
              <a:rPr lang="en-US" sz="2800" dirty="0" smtClean="0"/>
              <a:t>One hour of </a:t>
            </a:r>
            <a:r>
              <a:rPr lang="en-US" sz="2800" dirty="0" smtClean="0"/>
              <a:t>standard </a:t>
            </a:r>
            <a:r>
              <a:rPr lang="en-US" sz="2800" dirty="0" err="1" smtClean="0"/>
              <a:t>def</a:t>
            </a:r>
            <a:r>
              <a:rPr lang="en-US" sz="2800" dirty="0" smtClean="0"/>
              <a:t> TV </a:t>
            </a:r>
            <a:r>
              <a:rPr lang="en-US" sz="2800" dirty="0" smtClean="0"/>
              <a:t>or 7 minutes of HDTV</a:t>
            </a:r>
          </a:p>
          <a:p>
            <a:r>
              <a:rPr lang="en-US" sz="3200" dirty="0" smtClean="0"/>
              <a:t>1 TiB?</a:t>
            </a:r>
          </a:p>
          <a:p>
            <a:pPr lvl="1"/>
            <a:r>
              <a:rPr lang="en-US" sz="2800" dirty="0"/>
              <a:t>2,000 hours of </a:t>
            </a:r>
            <a:r>
              <a:rPr lang="en-US" sz="2800" dirty="0" smtClean="0"/>
              <a:t>audio (uncompressed), 17,000 hours of MP3s</a:t>
            </a:r>
          </a:p>
          <a:p>
            <a:r>
              <a:rPr lang="en-US" sz="3200" dirty="0" smtClean="0"/>
              <a:t>1 PiB?</a:t>
            </a:r>
          </a:p>
          <a:p>
            <a:pPr lvl="1"/>
            <a:r>
              <a:rPr lang="en-US" sz="2800" dirty="0" smtClean="0"/>
              <a:t>Store the </a:t>
            </a:r>
            <a:r>
              <a:rPr lang="en-US" sz="2800" dirty="0" smtClean="0"/>
              <a:t>DNA of the entire population of the US – </a:t>
            </a:r>
            <a:r>
              <a:rPr lang="en-US" sz="2800" dirty="0" smtClean="0"/>
              <a:t>3x!</a:t>
            </a:r>
            <a:endParaRPr 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Clicker </a:t>
            </a:r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13034010" cy="4937760"/>
          </a:xfrm>
        </p:spPr>
        <p:txBody>
          <a:bodyPr/>
          <a:lstStyle/>
          <a:p>
            <a:pPr marL="81912" indent="0">
              <a:buNone/>
            </a:pPr>
            <a:r>
              <a:rPr lang="en-US" dirty="0" smtClean="0"/>
              <a:t>What do you think is the biggest data overall?</a:t>
            </a:r>
          </a:p>
          <a:p>
            <a:pPr marL="824862" indent="-742950">
              <a:buFont typeface="+mj-lt"/>
              <a:buAutoNum type="alphaLcParenR"/>
            </a:pPr>
            <a:r>
              <a:rPr lang="en-US" dirty="0" smtClean="0"/>
              <a:t>Text</a:t>
            </a:r>
          </a:p>
          <a:p>
            <a:pPr marL="824862" indent="-742950">
              <a:buFont typeface="+mj-lt"/>
              <a:buAutoNum type="alphaLcParenR"/>
            </a:pPr>
            <a:r>
              <a:rPr lang="en-US" dirty="0" smtClean="0"/>
              <a:t>Images</a:t>
            </a:r>
          </a:p>
          <a:p>
            <a:pPr marL="824862" indent="-742950">
              <a:buFont typeface="+mj-lt"/>
              <a:buAutoNum type="alphaLcParenR"/>
            </a:pPr>
            <a:r>
              <a:rPr lang="en-US" dirty="0" smtClean="0"/>
              <a:t>DNA</a:t>
            </a:r>
          </a:p>
          <a:p>
            <a:pPr marL="824862" indent="-742950">
              <a:buFont typeface="+mj-lt"/>
              <a:buAutoNum type="alphaLcParenR"/>
            </a:pPr>
            <a:r>
              <a:rPr lang="en-US" dirty="0" smtClean="0"/>
              <a:t>Videos</a:t>
            </a:r>
          </a:p>
          <a:p>
            <a:pPr marL="824862" indent="-742950">
              <a:buFont typeface="+mj-lt"/>
              <a:buAutoNum type="alphaLcParenR"/>
            </a:pPr>
            <a:r>
              <a:rPr lang="en-US" dirty="0" smtClean="0"/>
              <a:t>Census Data</a:t>
            </a:r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487400" y="76200"/>
            <a:ext cx="1086829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228600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98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Big Data, Compression, Metadata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599" y="1188739"/>
            <a:ext cx="10286481" cy="6438901"/>
          </a:xfrm>
        </p:spPr>
        <p:txBody>
          <a:bodyPr/>
          <a:lstStyle/>
          <a:p>
            <a:r>
              <a:rPr lang="en-US" sz="3600" dirty="0"/>
              <a:t>Netflix is said to use 1 PB to store the videos for streaming.</a:t>
            </a:r>
          </a:p>
          <a:p>
            <a:r>
              <a:rPr lang="en-US" sz="3600" dirty="0"/>
              <a:t>World of Warcraft is stored on 1.3PB to maintain the game.</a:t>
            </a:r>
          </a:p>
          <a:p>
            <a:r>
              <a:rPr lang="en-US" sz="3600" dirty="0"/>
              <a:t>Internet Archive: About 10PB</a:t>
            </a:r>
          </a:p>
          <a:p>
            <a:r>
              <a:rPr lang="en-US" sz="3600" dirty="0"/>
              <a:t>AT&amp;T transfers about 30PB of data through its networks each day.</a:t>
            </a:r>
          </a:p>
          <a:p>
            <a:r>
              <a:rPr lang="en-US" sz="3600" dirty="0"/>
              <a:t>YouTube processes about 40PB of videos a day.</a:t>
            </a:r>
          </a:p>
          <a:p>
            <a:pPr lvl="1"/>
            <a:r>
              <a:rPr lang="en-US" sz="3000" dirty="0"/>
              <a:t>Multimedia data is the biggest data</a:t>
            </a:r>
            <a:r>
              <a:rPr lang="en-US" sz="3000" dirty="0" smtClean="0"/>
              <a:t>!</a:t>
            </a:r>
          </a:p>
          <a:p>
            <a:r>
              <a:rPr lang="en-US" sz="3600" dirty="0" smtClean="0"/>
              <a:t>Warning: may change! The internet is big</a:t>
            </a:r>
            <a:r>
              <a:rPr lang="is-IS" sz="3600" dirty="0" smtClean="0"/>
              <a:t>…</a:t>
            </a:r>
            <a:endParaRPr lang="en-US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Storage</a:t>
            </a:r>
          </a:p>
          <a:p>
            <a:pPr lvl="1"/>
            <a:r>
              <a:rPr lang="en-US"/>
              <a:t>No single hard disk/memory</a:t>
            </a:r>
            <a:br>
              <a:rPr lang="en-US"/>
            </a:br>
            <a:r>
              <a:rPr lang="en-US"/>
              <a:t>unit can store the data</a:t>
            </a:r>
          </a:p>
          <a:p>
            <a:pPr lvl="1"/>
            <a:r>
              <a:rPr lang="en-US"/>
              <a:t>Need to parallelize harddisks</a:t>
            </a:r>
          </a:p>
          <a:p>
            <a:pPr lvl="1"/>
            <a:r>
              <a:rPr lang="en-US"/>
              <a:t>All the problems of </a:t>
            </a:r>
            <a:br>
              <a:rPr lang="en-US"/>
            </a:br>
            <a:r>
              <a:rPr lang="en-US"/>
              <a:t>concurrent programming!</a:t>
            </a:r>
          </a:p>
          <a:p>
            <a:pPr lvl="2"/>
            <a:r>
              <a:rPr lang="en-US"/>
              <a:t>How to access the data?</a:t>
            </a:r>
          </a:p>
          <a:p>
            <a:pPr lvl="2"/>
            <a:r>
              <a:rPr lang="en-US"/>
              <a:t>What if a disk fails?</a:t>
            </a:r>
          </a:p>
          <a:p>
            <a:pPr lvl="2"/>
            <a:r>
              <a:rPr lang="en-US"/>
              <a:t>How fast is the access (read, write, delete)?</a:t>
            </a:r>
          </a:p>
          <a:p>
            <a:pPr lvl="2"/>
            <a:r>
              <a:rPr lang="en-US"/>
              <a:t>Physical limits: Energy cooling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r="11111"/>
          <a:stretch>
            <a:fillRect/>
          </a:stretch>
        </p:blipFill>
        <p:spPr>
          <a:xfrm>
            <a:off x="10855208" y="1676401"/>
            <a:ext cx="3010161" cy="25907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Helpful Techniques: Lossless Compression</a:t>
            </a:r>
            <a:endParaRPr lang="en-US" sz="5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Entropy compression reduces data volume by removing </a:t>
            </a:r>
            <a:r>
              <a:rPr lang="en-US" dirty="0" smtClean="0">
                <a:solidFill>
                  <a:srgbClr val="FF0000"/>
                </a:solidFill>
              </a:rPr>
              <a:t>redundant</a:t>
            </a:r>
            <a:r>
              <a:rPr lang="en-US" dirty="0" smtClean="0"/>
              <a:t> information (so fewer bits are used to store or transmit it!)</a:t>
            </a:r>
          </a:p>
          <a:p>
            <a:r>
              <a:rPr lang="en-US" dirty="0" smtClean="0"/>
              <a:t>This compression </a:t>
            </a:r>
            <a:r>
              <a:rPr lang="en-US" dirty="0" smtClean="0">
                <a:solidFill>
                  <a:srgbClr val="FF0000"/>
                </a:solidFill>
              </a:rPr>
              <a:t>is reversible </a:t>
            </a:r>
            <a:r>
              <a:rPr lang="en-US" dirty="0" smtClean="0"/>
              <a:t>but has mathematically proven limits.</a:t>
            </a:r>
          </a:p>
          <a:p>
            <a:r>
              <a:rPr lang="en-US" dirty="0" smtClean="0"/>
              <a:t>Example:</a:t>
            </a:r>
          </a:p>
          <a:p>
            <a:pPr marL="544830" lvl="1" indent="0">
              <a:buNone/>
            </a:pP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		</a:t>
            </a:r>
            <a:r>
              <a:rPr lang="en-US" sz="4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AAAAAABBBBBCCC -&gt; 6A5B3C</a:t>
            </a:r>
            <a:endParaRPr lang="en-US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Helpful Techniques: Lossy Compression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err="1" smtClean="0"/>
              <a:t>Lossy</a:t>
            </a:r>
            <a:r>
              <a:rPr lang="en-US" sz="4000" dirty="0" smtClean="0"/>
              <a:t> compression reduces data volume by removing </a:t>
            </a:r>
            <a:r>
              <a:rPr lang="en-US" sz="4000" dirty="0" smtClean="0">
                <a:solidFill>
                  <a:srgbClr val="FF0000"/>
                </a:solidFill>
              </a:rPr>
              <a:t>irrelevant</a:t>
            </a:r>
            <a:r>
              <a:rPr lang="en-US" sz="4000" dirty="0" smtClean="0"/>
              <a:t> information (and often can yield </a:t>
            </a:r>
            <a:r>
              <a:rPr lang="en-US" sz="4000" i="1" dirty="0" smtClean="0"/>
              <a:t>smaller files </a:t>
            </a:r>
            <a:r>
              <a:rPr lang="en-US" sz="4000" dirty="0" smtClean="0"/>
              <a:t>than lossless)</a:t>
            </a:r>
          </a:p>
          <a:p>
            <a:r>
              <a:rPr lang="en-US" sz="4000" dirty="0" smtClean="0"/>
              <a:t>This compression is </a:t>
            </a:r>
            <a:r>
              <a:rPr lang="en-US" sz="4000" dirty="0" smtClean="0">
                <a:solidFill>
                  <a:srgbClr val="FF0000"/>
                </a:solidFill>
              </a:rPr>
              <a:t>not fully reversible </a:t>
            </a:r>
            <a:r>
              <a:rPr lang="en-US" sz="4000" dirty="0" smtClean="0"/>
              <a:t>but only has perceptual limits.</a:t>
            </a:r>
          </a:p>
          <a:p>
            <a:r>
              <a:rPr lang="en-US" sz="4000">
                <a:solidFill>
                  <a:srgbClr val="FFFF00"/>
                </a:solidFill>
              </a:rPr>
              <a:t>There are trade-offs in using lossy and lossless compression techniques for storing and transmitting data. </a:t>
            </a:r>
            <a:endParaRPr lang="en-US" sz="4000" dirty="0">
              <a:solidFill>
                <a:srgbClr val="FFFF00"/>
              </a:solidFill>
            </a:endParaRPr>
          </a:p>
          <a:p>
            <a:r>
              <a:rPr lang="en-US" sz="4000" dirty="0" smtClean="0"/>
              <a:t>Compression needs an agreement on decompression = “format”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Lossy Compression Example: JPEG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75791"/>
            <a:ext cx="9525000" cy="606800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Metadata: Data about data</a:t>
            </a:r>
            <a:endParaRPr lang="en-US" dirty="0" smtClean="0"/>
          </a:p>
          <a:p>
            <a:pPr lvl="1"/>
            <a:r>
              <a:rPr lang="en-US" sz="2800"/>
              <a:t>can be descriptive data about an image, a Web page, or other complex objects. </a:t>
            </a:r>
          </a:p>
          <a:p>
            <a:pPr lvl="1"/>
            <a:r>
              <a:rPr lang="en-US" sz="2800"/>
              <a:t>can increase the effective use of data or data sets by providing additional information about various aspects of that data. </a:t>
            </a:r>
          </a:p>
          <a:p>
            <a:pPr lvl="2"/>
            <a:r>
              <a:rPr lang="en-US" sz="2800" dirty="0" smtClean="0"/>
              <a:t>(e.g., search)</a:t>
            </a:r>
            <a:r>
              <a:rPr lang="en-US" sz="3200"/>
              <a:t/>
            </a:r>
            <a:br>
              <a:rPr lang="en-US" sz="3200"/>
            </a:br>
            <a:endParaRPr lang="en-US" sz="3200"/>
          </a:p>
          <a:p>
            <a:pPr marL="81916" indent="0">
              <a:buNone/>
            </a:pPr>
            <a:endParaRPr lang="en-US" dirty="0" smtClean="0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Techniques that help: Metadata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981200"/>
            <a:ext cx="5464234" cy="41168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Reason for Digital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Digital data can be </a:t>
            </a:r>
            <a:r>
              <a:rPr lang="en-US" sz="3200" dirty="0" smtClean="0">
                <a:solidFill>
                  <a:srgbClr val="FFFF00"/>
                </a:solidFill>
              </a:rPr>
              <a:t>copied without loss, and sent instantly, permanently to everyone</a:t>
            </a:r>
            <a:r>
              <a:rPr lang="en-US" sz="3200" dirty="0" smtClean="0"/>
              <a:t>.</a:t>
            </a:r>
          </a:p>
          <a:p>
            <a:pPr lvl="1"/>
            <a:r>
              <a:rPr lang="en-US" sz="2800"/>
              <a:t>Data is stored in many formats depending on its characteristics (e.g., size and intended use). </a:t>
            </a:r>
          </a:p>
          <a:p>
            <a:pPr lvl="1"/>
            <a:r>
              <a:rPr lang="en-US" sz="2800" dirty="0" smtClean="0"/>
              <a:t>The </a:t>
            </a:r>
            <a:r>
              <a:rPr lang="en-US" sz="2800" dirty="0" smtClean="0">
                <a:solidFill>
                  <a:srgbClr val="FFFF00"/>
                </a:solidFill>
              </a:rPr>
              <a:t>choice of storage media </a:t>
            </a:r>
            <a:r>
              <a:rPr lang="en-US" sz="2800" dirty="0" smtClean="0"/>
              <a:t>affects both the methods and costs of manipulating the data it contains.</a:t>
            </a:r>
          </a:p>
          <a:p>
            <a:pPr lvl="1"/>
            <a:r>
              <a:rPr lang="en-US" sz="2800" dirty="0" smtClean="0">
                <a:solidFill>
                  <a:srgbClr val="FFFF00"/>
                </a:solidFill>
              </a:rPr>
              <a:t>Reading data and updating data have different storage requirements.</a:t>
            </a:r>
          </a:p>
          <a:p>
            <a:r>
              <a:rPr lang="en-US" sz="3200" dirty="0" smtClean="0"/>
              <a:t>Problems with data that contains personal information:</a:t>
            </a:r>
          </a:p>
          <a:p>
            <a:pPr lvl="1"/>
            <a:r>
              <a:rPr lang="en-US" sz="2800" dirty="0" smtClean="0"/>
              <a:t>Privacy</a:t>
            </a:r>
          </a:p>
          <a:p>
            <a:pPr lvl="1"/>
            <a:r>
              <a:rPr lang="en-US" sz="2800" dirty="0" smtClean="0"/>
              <a:t>Security</a:t>
            </a:r>
          </a:p>
          <a:p>
            <a:r>
              <a:rPr lang="en-US" sz="3200"/>
              <a:t>Trade-offs in storing, transmitting</a:t>
            </a:r>
          </a:p>
          <a:p>
            <a:pPr lvl="2"/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5886381"/>
            <a:ext cx="3733800" cy="173361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</a:t>
            </a:r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Midterm tomorrow. Good Luck!</a:t>
            </a:r>
          </a:p>
          <a:p>
            <a:pPr lvl="1"/>
            <a:r>
              <a:rPr lang="en-US" dirty="0" smtClean="0"/>
              <a:t>No Lecture</a:t>
            </a:r>
          </a:p>
          <a:p>
            <a:r>
              <a:rPr lang="en-US" dirty="0" smtClean="0"/>
              <a:t>“In-Lab” Portion:</a:t>
            </a:r>
          </a:p>
          <a:p>
            <a:pPr lvl="1"/>
            <a:r>
              <a:rPr lang="en-US" dirty="0" smtClean="0"/>
              <a:t>90 minutes</a:t>
            </a:r>
          </a:p>
          <a:p>
            <a:pPr lvl="1"/>
            <a:r>
              <a:rPr lang="en-US" dirty="0" smtClean="0"/>
              <a:t>Take the survey</a:t>
            </a:r>
          </a:p>
          <a:p>
            <a:r>
              <a:rPr lang="en-US" dirty="0" smtClean="0"/>
              <a:t>Don’t Stress!</a:t>
            </a:r>
          </a:p>
          <a:p>
            <a:pPr lvl="1"/>
            <a:r>
              <a:rPr lang="en-US" dirty="0" smtClean="0"/>
              <a:t>Clobber Policy</a:t>
            </a:r>
          </a:p>
          <a:p>
            <a:r>
              <a:rPr lang="en-US" dirty="0" smtClean="0"/>
              <a:t>Next Week: “Explore” Post, a bit lighter.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378456" y="2580167"/>
            <a:ext cx="184731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Reasons for Big Digital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Analyzing data at Internet-scale helps understand the world on never-before-seen scale.</a:t>
            </a:r>
          </a:p>
          <a:p>
            <a:r>
              <a:rPr lang="en-US" sz="4000" dirty="0" smtClean="0"/>
              <a:t>Useful for empirical sciences:</a:t>
            </a:r>
          </a:p>
          <a:p>
            <a:pPr lvl="1"/>
            <a:r>
              <a:rPr lang="en-US" sz="3600" dirty="0" smtClean="0"/>
              <a:t>What are the economic trends based on Google searches?</a:t>
            </a:r>
          </a:p>
          <a:p>
            <a:pPr lvl="1"/>
            <a:r>
              <a:rPr lang="en-US" sz="3600" dirty="0" smtClean="0"/>
              <a:t>Are there animals that dance to music without human training?</a:t>
            </a:r>
          </a:p>
          <a:p>
            <a:pPr lvl="1"/>
            <a:r>
              <a:rPr lang="en-US" sz="3600" dirty="0" smtClean="0"/>
              <a:t>How is the flu progressing?</a:t>
            </a:r>
          </a:p>
          <a:p>
            <a:pPr lvl="2"/>
            <a:r>
              <a:rPr lang="en-US" sz="3200" dirty="0" smtClean="0"/>
              <a:t>`www.google.org/flutrends/us/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06200" y="6781800"/>
            <a:ext cx="31242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Data: Conclusions and Visualization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Is Data the Solution to Everything?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“Even” Internet data is biased</a:t>
            </a:r>
          </a:p>
          <a:p>
            <a:r>
              <a:rPr lang="en-US" sz="3600" dirty="0" smtClean="0"/>
              <a:t>It’s easy to draw conclusions too quickly</a:t>
            </a:r>
            <a:endParaRPr lang="en-US" sz="3600" dirty="0"/>
          </a:p>
          <a:p>
            <a:r>
              <a:rPr lang="en-US" sz="3600" dirty="0" smtClean="0"/>
              <a:t>Sometimes </a:t>
            </a:r>
            <a:r>
              <a:rPr lang="en-US" sz="3600" dirty="0" smtClean="0">
                <a:solidFill>
                  <a:srgbClr val="FFFF00"/>
                </a:solidFill>
              </a:rPr>
              <a:t>finding the questions to ask </a:t>
            </a:r>
            <a:r>
              <a:rPr lang="en-US" sz="3600" dirty="0" smtClean="0"/>
              <a:t>is the hard part…</a:t>
            </a:r>
          </a:p>
          <a:p>
            <a:r>
              <a:rPr lang="en-US" sz="3600" dirty="0" smtClean="0"/>
              <a:t>E.g., NetFlix Prize</a:t>
            </a:r>
          </a:p>
          <a:p>
            <a:pPr lvl="1"/>
            <a:r>
              <a:rPr lang="en-US" sz="3200" dirty="0" smtClean="0"/>
              <a:t>“Predict whether someone will enjoy a movie based on how much they liked or disliked other movies”</a:t>
            </a:r>
          </a:p>
          <a:p>
            <a:pPr lvl="1"/>
            <a:r>
              <a:rPr lang="en-US" sz="3200" dirty="0" smtClean="0"/>
              <a:t>Dataset: users and movie ratings</a:t>
            </a:r>
          </a:p>
          <a:p>
            <a:pPr lvl="1"/>
            <a:r>
              <a:rPr lang="en-US" sz="3200" dirty="0" smtClean="0"/>
              <a:t>What questions can we ask of this data set?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does not Imply Causality!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0"/>
              <a:t>cum hoc ergo propter hoc logical fallacy:</a:t>
            </a:r>
          </a:p>
          <a:p>
            <a:pPr lvl="1"/>
            <a:r>
              <a:rPr lang="en-US" sz="2400"/>
              <a:t>A occurs in correlation with B.</a:t>
            </a:r>
          </a:p>
          <a:p>
            <a:pPr lvl="1"/>
            <a:r>
              <a:rPr lang="en-US" sz="2400"/>
              <a:t>Therefore, A causes B.</a:t>
            </a:r>
          </a:p>
          <a:p>
            <a:r>
              <a:rPr lang="en-US" sz="2900"/>
              <a:t>Just because A and B are correlated does not necessarily imply one causes the other! It could be that…</a:t>
            </a:r>
          </a:p>
          <a:p>
            <a:pPr lvl="1"/>
            <a:r>
              <a:rPr lang="en-US" sz="2400"/>
              <a:t>A may be the cause of B</a:t>
            </a:r>
          </a:p>
          <a:p>
            <a:pPr lvl="1"/>
            <a:r>
              <a:rPr lang="en-US" sz="2400"/>
              <a:t>B may be the cause of A</a:t>
            </a:r>
          </a:p>
          <a:p>
            <a:pPr lvl="1"/>
            <a:r>
              <a:rPr lang="en-US" sz="2400"/>
              <a:t>some unknown third factor C may actually be the cause of A and B.</a:t>
            </a:r>
          </a:p>
          <a:p>
            <a:pPr lvl="1"/>
            <a:r>
              <a:rPr lang="en-US" sz="2400"/>
              <a:t>A caused B AND B caused A. This is a </a:t>
            </a:r>
            <a:r>
              <a:rPr lang="en-US" sz="2400">
                <a:solidFill>
                  <a:srgbClr val="FFFF00"/>
                </a:solidFill>
              </a:rPr>
              <a:t>self-reinforcing system</a:t>
            </a:r>
            <a:r>
              <a:rPr lang="en-US" sz="2400"/>
              <a:t>.</a:t>
            </a:r>
          </a:p>
          <a:p>
            <a:pPr lvl="2"/>
            <a:r>
              <a:rPr lang="en-US" sz="2200"/>
              <a:t>E.g., “preditor-prey” relationships</a:t>
            </a:r>
          </a:p>
          <a:p>
            <a:pPr lvl="1"/>
            <a:r>
              <a:rPr lang="en-US" sz="2400"/>
              <a:t>the "relationship" is a coincidence or so complex or indirect that it is more effectively called a coincidence (i.e. two events occurring at the same time that have no direct relationship to each other besides the fact that they are occurring at the same time).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657600" y="0"/>
            <a:ext cx="10972800" cy="64008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lvl="0" algn="r"/>
            <a:r>
              <a:rPr lang="en-US" sz="2400" b="1" spc="-120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en.wikipedia.org/wiki/Correlation_does_not_imply_causation!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5334000" cy="6367037"/>
          </a:xfrm>
        </p:spPr>
        <p:txBody>
          <a:bodyPr/>
          <a:lstStyle/>
          <a:p>
            <a:r>
              <a:rPr lang="en-US" sz="2800">
                <a:solidFill>
                  <a:srgbClr val="FFFF00"/>
                </a:solidFill>
              </a:rPr>
              <a:t>Visualization tools and software </a:t>
            </a:r>
            <a:r>
              <a:rPr lang="en-US" sz="2800"/>
              <a:t>can communicate information about data</a:t>
            </a:r>
          </a:p>
          <a:p>
            <a:r>
              <a:rPr lang="en-US" sz="2800"/>
              <a:t>To communicate effectively the insights and knowledge gained from digitally represented information</a:t>
            </a:r>
          </a:p>
          <a:p>
            <a:pPr lvl="1"/>
            <a:r>
              <a:rPr lang="en-US" sz="2200">
                <a:solidFill>
                  <a:srgbClr val="FFFF00"/>
                </a:solidFill>
              </a:rPr>
              <a:t>Summarize the data analyzed computationally</a:t>
            </a:r>
          </a:p>
          <a:p>
            <a:pPr lvl="1"/>
            <a:r>
              <a:rPr lang="en-US" sz="2200">
                <a:solidFill>
                  <a:srgbClr val="FFFF00"/>
                </a:solidFill>
              </a:rPr>
              <a:t>Transform the information</a:t>
            </a:r>
            <a:endParaRPr lang="en-US" sz="2200"/>
          </a:p>
          <a:p>
            <a:pPr lvl="1"/>
            <a:r>
              <a:rPr lang="en-US" sz="2200">
                <a:solidFill>
                  <a:srgbClr val="FFFF00"/>
                </a:solidFill>
              </a:rPr>
              <a:t>Tables, diagrams, and textual displays</a:t>
            </a:r>
            <a:r>
              <a:rPr lang="en-US" sz="2200"/>
              <a:t> </a:t>
            </a:r>
          </a:p>
          <a:p>
            <a:r>
              <a:rPr lang="en-US" sz="2800">
                <a:solidFill>
                  <a:srgbClr val="FFFF00"/>
                </a:solidFill>
              </a:rPr>
              <a:t>Interactivity with data </a:t>
            </a:r>
            <a:r>
              <a:rPr lang="en-US" sz="2800"/>
              <a:t>is an aspect of communicating </a:t>
            </a:r>
          </a:p>
        </p:txBody>
      </p:sp>
      <p:pic>
        <p:nvPicPr>
          <p:cNvPr id="5" name="Content Placeholder 4" descr="Snow-cholera-map-1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45454" t="38380" r="36060" b="40301"/>
          <a:stretch>
            <a:fillRect/>
          </a:stretch>
        </p:blipFill>
        <p:spPr>
          <a:xfrm>
            <a:off x="8991600" y="2305050"/>
            <a:ext cx="4800600" cy="51625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Visualizations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 bwMode="auto">
          <a:xfrm>
            <a:off x="8727987" y="1384117"/>
            <a:ext cx="518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701" tIns="54864" rIns="109728" bIns="54864" numCol="1" anchor="b" anchorCtr="0" compatLnSpc="1">
            <a:prstTxWarp prst="textNoShape">
              <a:avLst/>
            </a:prstTxWarp>
          </a:bodyPr>
          <a:lstStyle/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John Snow’s visualization of the outbreak of Cholera in 1854 London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657600" y="0"/>
            <a:ext cx="10972800" cy="64008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lvl="0" algn="r"/>
            <a:r>
              <a:rPr lang="en-US" sz="2400" b="1" spc="-120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en.wikipedia.org/wiki/1854_Broad_Street_cholera_outbreak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6200000" flipH="1">
            <a:off x="10934700" y="3009900"/>
            <a:ext cx="1219200" cy="38100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… Epic FAIL (2014)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657600" y="0"/>
            <a:ext cx="10972800" cy="64008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lvl="0" algn="r"/>
            <a:r>
              <a:rPr lang="en-US" sz="2000" b="1" spc="-120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www.huffingtonpost.com/2014/03/31/fox-news-obamacare-graphic_n_5063582.html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554480"/>
            <a:ext cx="9560621" cy="56692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… Epic WIN (1869)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14630400" cy="64008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lvl="0" algn="r"/>
            <a:r>
              <a:rPr lang="en-US" sz="2400" spc="-120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www.edwardtufte.com/tufte/posters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463040"/>
            <a:ext cx="10515600" cy="5012436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 bwMode="auto">
          <a:xfrm>
            <a:off x="3977640" y="6766560"/>
            <a:ext cx="932688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701" tIns="54864" rIns="109728" bIns="54864" numCol="1" anchor="b" anchorCtr="0" compatLnSpc="1">
            <a:prstTxWarp prst="textNoShape">
              <a:avLst/>
            </a:prstTxWarp>
          </a:bodyPr>
          <a:lstStyle/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Charles Joseph Minard, Napoleon’s 1812 Russian Campaign</a:t>
            </a:r>
          </a:p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endParaRPr lang="en-US" sz="2400" b="1" dirty="0" smtClean="0">
              <a:solidFill>
                <a:schemeClr val="tx1"/>
              </a:solidFill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… Epic WIN (2009)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14630400" cy="64008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lvl="0" algn="r"/>
            <a:r>
              <a:rPr lang="en-US" sz="2400" spc="-100" dirty="0" err="1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youtu.be</a:t>
            </a:r>
            <a:r>
              <a:rPr lang="en-US" sz="2400" spc="-100" dirty="0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/</a:t>
            </a:r>
            <a:r>
              <a:rPr lang="en-US" sz="2400" spc="-100" dirty="0" err="1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jbkSRLYSojo</a:t>
            </a:r>
            <a:endParaRPr lang="en-US" sz="2400" spc="-100" dirty="0">
              <a:solidFill>
                <a:schemeClr val="tx1">
                  <a:lumMod val="50000"/>
                </a:schemeClr>
              </a:solidFill>
              <a:latin typeface="Courier"/>
              <a:ea typeface="ＭＳ Ｐゴシック" charset="-128"/>
              <a:cs typeface="Courier"/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 bwMode="auto">
          <a:xfrm>
            <a:off x="3810000" y="6629400"/>
            <a:ext cx="932688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701" tIns="54864" rIns="109728" bIns="54864" numCol="1" anchor="b" anchorCtr="0" compatLnSpc="1">
            <a:prstTxWarp prst="textNoShape">
              <a:avLst/>
            </a:prstTxWarp>
          </a:bodyPr>
          <a:lstStyle/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Hans </a:t>
            </a:r>
            <a:r>
              <a:rPr lang="en-US" sz="2400" b="1" dirty="0" err="1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Rosling’s</a:t>
            </a: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200 </a:t>
            </a: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countries, 200 years, 4 minutes – the joy of stats</a:t>
            </a:r>
          </a:p>
        </p:txBody>
      </p:sp>
      <p:pic>
        <p:nvPicPr>
          <p:cNvPr id="7" name="Content Placeholder 3" descr="hans.jpg">
            <a:hlinkClick r:id="rId3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1479" t="13547" r="1986" b="12742"/>
          <a:stretch>
            <a:fillRect/>
          </a:stretch>
        </p:blipFill>
        <p:spPr>
          <a:xfrm>
            <a:off x="3886200" y="1371600"/>
            <a:ext cx="9183162" cy="5259010"/>
          </a:xfrm>
        </p:spPr>
      </p:pic>
      <p:sp>
        <p:nvSpPr>
          <p:cNvPr id="8" name="Subtitle 1"/>
          <p:cNvSpPr txBox="1">
            <a:spLocks/>
          </p:cNvSpPr>
          <p:nvPr/>
        </p:nvSpPr>
        <p:spPr bwMode="auto">
          <a:xfrm>
            <a:off x="381000" y="1981200"/>
            <a:ext cx="3276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701" tIns="54864" rIns="109728" bIns="54864" numCol="1" anchor="b" anchorCtr="0" compatLnSpc="1">
            <a:prstTxWarp prst="textNoShape">
              <a:avLst/>
            </a:prstTxWarp>
          </a:bodyPr>
          <a:lstStyle/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Additional Videos:</a:t>
            </a:r>
          </a:p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Short Visualizations:</a:t>
            </a:r>
          </a:p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  <a:hlinkClick r:id="rId5"/>
              </a:rPr>
              <a:t>https://</a:t>
            </a: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  <a:hlinkClick r:id="rId5"/>
              </a:rPr>
              <a:t>www.youtube.com/watch?v=QpdyCJi3Ib4</a:t>
            </a:r>
            <a:endParaRPr lang="en-US" sz="2400" b="1" dirty="0" smtClean="0">
              <a:solidFill>
                <a:schemeClr val="tx1"/>
              </a:solidFill>
              <a:latin typeface="18 VAG Rounded Bold   07390"/>
              <a:ea typeface="ＭＳ Ｐゴシック" charset="-128"/>
              <a:cs typeface="ＭＳ Ｐゴシック" charset="-128"/>
            </a:endParaRPr>
          </a:p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Full TED Talk:</a:t>
            </a:r>
          </a:p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  <a:hlinkClick r:id="rId6"/>
              </a:rPr>
              <a:t>http://</a:t>
            </a: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  <a:hlinkClick r:id="rId6"/>
              </a:rPr>
              <a:t>www.ted.com/talks/hans_rosling_shows_the_best_stats_you_ve_ever_seen</a:t>
            </a:r>
            <a:endParaRPr lang="en-US" sz="2400" b="1" dirty="0">
              <a:solidFill>
                <a:schemeClr val="tx1"/>
              </a:solidFill>
              <a:latin typeface="18 VAG Rounded Bold   07390"/>
              <a:ea typeface="ＭＳ Ｐゴシック" charset="-128"/>
              <a:cs typeface="ＭＳ Ｐゴシック" charset="-128"/>
            </a:endParaRPr>
          </a:p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endParaRPr lang="en-US" sz="2400" b="1" dirty="0" smtClean="0">
              <a:solidFill>
                <a:schemeClr val="tx1"/>
              </a:solidFill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The right questions need to be answered by the proper </a:t>
            </a:r>
            <a:r>
              <a:rPr lang="en-US" sz="3200" dirty="0" smtClean="0"/>
              <a:t>data.</a:t>
            </a:r>
            <a:endParaRPr lang="en-US" sz="3200" dirty="0"/>
          </a:p>
          <a:p>
            <a:r>
              <a:rPr lang="en-US" sz="3200" dirty="0" smtClean="0"/>
              <a:t>The </a:t>
            </a:r>
            <a:r>
              <a:rPr lang="en-US" sz="3200" dirty="0"/>
              <a:t>rewards are </a:t>
            </a:r>
            <a:r>
              <a:rPr lang="en-US" sz="3200" dirty="0" smtClean="0"/>
              <a:t>high but handling data is an ongoing challenge to computer scientists as well as security specialists and privacy preservers.</a:t>
            </a:r>
            <a:endParaRPr lang="en-US" sz="3200" dirty="0"/>
          </a:p>
          <a:p>
            <a:pPr marL="81916" indent="0">
              <a:buNone/>
            </a:pPr>
            <a:endParaRPr lang="en-US" sz="3200" dirty="0" smtClean="0"/>
          </a:p>
          <a:p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514600"/>
            <a:ext cx="4937760" cy="33902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78456" y="2580167"/>
            <a:ext cx="184731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48153"/>
              </p:ext>
            </p:extLst>
          </p:nvPr>
        </p:nvGraphicFramePr>
        <p:xfrm>
          <a:off x="3657600" y="1405169"/>
          <a:ext cx="10240963" cy="6278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&amp; Information Facilitate Knowledge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78456" y="2580167"/>
            <a:ext cx="184731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3657600" y="1188720"/>
            <a:ext cx="10287000" cy="6438900"/>
          </a:xfrm>
        </p:spPr>
        <p:txBody>
          <a:bodyPr/>
          <a:lstStyle/>
          <a:p>
            <a:r>
              <a:rPr lang="en-US" sz="2800">
                <a:latin typeface="18 VAG Rounded Thin   55390"/>
              </a:rPr>
              <a:t>Computers are used in an </a:t>
            </a:r>
            <a:r>
              <a:rPr lang="en-US" sz="2800">
                <a:solidFill>
                  <a:srgbClr val="FFFF00"/>
                </a:solidFill>
                <a:latin typeface="18 VAG Rounded Thin   55390"/>
              </a:rPr>
              <a:t>iterative and interactive way </a:t>
            </a:r>
            <a:r>
              <a:rPr lang="en-US" sz="2800">
                <a:latin typeface="18 VAG Rounded Thin   55390"/>
              </a:rPr>
              <a:t>when processing digital information to gain insight and knowledge.</a:t>
            </a:r>
          </a:p>
          <a:p>
            <a:r>
              <a:rPr lang="en-US" sz="2800">
                <a:solidFill>
                  <a:srgbClr val="FFFF00"/>
                </a:solidFill>
                <a:latin typeface="18 VAG Rounded Thin   55390"/>
              </a:rPr>
              <a:t>Digital information can be filtered and cleaned </a:t>
            </a:r>
            <a:r>
              <a:rPr lang="en-US" sz="2800">
                <a:latin typeface="18 VAG Rounded Thin   55390"/>
              </a:rPr>
              <a:t>by using computers to process information.</a:t>
            </a:r>
          </a:p>
          <a:p>
            <a:r>
              <a:rPr lang="en-US" sz="2800">
                <a:solidFill>
                  <a:srgbClr val="FFFF00"/>
                </a:solidFill>
                <a:latin typeface="18 VAG Rounded Thin   55390"/>
              </a:rPr>
              <a:t>Combining data sources, clustering data, and data classification </a:t>
            </a:r>
            <a:r>
              <a:rPr lang="en-US" sz="2800">
                <a:latin typeface="18 VAG Rounded Thin   55390"/>
              </a:rPr>
              <a:t>are part of the process of using computers to process information.</a:t>
            </a:r>
          </a:p>
          <a:p>
            <a:r>
              <a:rPr lang="en-US" sz="2800">
                <a:latin typeface="18 VAG Rounded Thin   55390"/>
              </a:rPr>
              <a:t>Insight and knowledge can be obtained from </a:t>
            </a:r>
            <a:r>
              <a:rPr lang="en-US" sz="2800">
                <a:solidFill>
                  <a:srgbClr val="FFFF00"/>
                </a:solidFill>
                <a:latin typeface="18 VAG Rounded Thin   55390"/>
              </a:rPr>
              <a:t>translating and transforming </a:t>
            </a:r>
            <a:r>
              <a:rPr lang="en-US" sz="2800">
                <a:latin typeface="18 VAG Rounded Thin   55390"/>
              </a:rPr>
              <a:t>digitally represented information.</a:t>
            </a:r>
          </a:p>
          <a:p>
            <a:r>
              <a:rPr lang="en-US" sz="2800">
                <a:solidFill>
                  <a:srgbClr val="FFFF00"/>
                </a:solidFill>
                <a:latin typeface="18 VAG Rounded Thin   55390"/>
              </a:rPr>
              <a:t>Patterns can emerge </a:t>
            </a:r>
            <a:r>
              <a:rPr lang="en-US" sz="2800">
                <a:latin typeface="18 VAG Rounded Thin   55390"/>
              </a:rPr>
              <a:t>when data is transformed using computational tools.</a:t>
            </a:r>
          </a:p>
        </p:txBody>
      </p:sp>
    </p:spTree>
    <p:extLst>
      <p:ext uri="{BB962C8B-B14F-4D97-AF65-F5344CB8AC3E}">
        <p14:creationId xmlns:p14="http://schemas.microsoft.com/office/powerpoint/2010/main" val="1959343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5334000" cy="6367037"/>
          </a:xfrm>
        </p:spPr>
        <p:txBody>
          <a:bodyPr/>
          <a:lstStyle/>
          <a:p>
            <a:r>
              <a:rPr lang="en-US" sz="2400"/>
              <a:t>Collaboration, in working with data to gain insight and knowledge:</a:t>
            </a:r>
          </a:p>
          <a:p>
            <a:pPr lvl="1"/>
            <a:r>
              <a:rPr lang="en-US" sz="2000"/>
              <a:t>…is an </a:t>
            </a:r>
            <a:r>
              <a:rPr lang="en-US" sz="2000">
                <a:solidFill>
                  <a:srgbClr val="FFFF00"/>
                </a:solidFill>
              </a:rPr>
              <a:t>important part</a:t>
            </a:r>
            <a:r>
              <a:rPr lang="en-US" sz="2000"/>
              <a:t>!</a:t>
            </a:r>
          </a:p>
          <a:p>
            <a:pPr lvl="1"/>
            <a:r>
              <a:rPr lang="en-US" sz="2000"/>
              <a:t>…applies </a:t>
            </a:r>
            <a:r>
              <a:rPr lang="en-US" sz="2000">
                <a:solidFill>
                  <a:srgbClr val="FFFF00"/>
                </a:solidFill>
              </a:rPr>
              <a:t>multiple perspectives, experiences, and skill sets</a:t>
            </a:r>
            <a:r>
              <a:rPr lang="en-US" sz="2000"/>
              <a:t>.</a:t>
            </a:r>
          </a:p>
          <a:p>
            <a:pPr lvl="1"/>
            <a:r>
              <a:rPr lang="en-US" sz="2000"/>
              <a:t>…involves </a:t>
            </a:r>
            <a:r>
              <a:rPr lang="en-US" sz="2000">
                <a:solidFill>
                  <a:srgbClr val="FFFF00"/>
                </a:solidFill>
              </a:rPr>
              <a:t>communication between participants</a:t>
            </a:r>
            <a:r>
              <a:rPr lang="en-US" sz="2000"/>
              <a:t>.</a:t>
            </a:r>
          </a:p>
          <a:p>
            <a:pPr lvl="1"/>
            <a:r>
              <a:rPr lang="en-US" sz="2000"/>
              <a:t>…includes </a:t>
            </a:r>
            <a:r>
              <a:rPr lang="en-US" sz="2000">
                <a:solidFill>
                  <a:srgbClr val="FFFF00"/>
                </a:solidFill>
              </a:rPr>
              <a:t>developing hypotheses and questions, and in testing hypotheses and answering questions</a:t>
            </a:r>
            <a:r>
              <a:rPr lang="en-US" sz="2000"/>
              <a:t>.</a:t>
            </a:r>
          </a:p>
          <a:p>
            <a:pPr lvl="1"/>
            <a:r>
              <a:rPr lang="en-US" sz="2000"/>
              <a:t>…can benefit from </a:t>
            </a:r>
            <a:r>
              <a:rPr lang="en-US" sz="2000">
                <a:solidFill>
                  <a:srgbClr val="FFFF00"/>
                </a:solidFill>
              </a:rPr>
              <a:t>face-to-face and using online collaborative tools</a:t>
            </a:r>
            <a:endParaRPr lang="en-US" sz="2000"/>
          </a:p>
          <a:p>
            <a:pPr lvl="1"/>
            <a:r>
              <a:rPr lang="en-US" sz="2000"/>
              <a:t>…when Investigating large data sets </a:t>
            </a:r>
            <a:r>
              <a:rPr lang="en-US" sz="2000">
                <a:solidFill>
                  <a:srgbClr val="FFFF00"/>
                </a:solidFill>
              </a:rPr>
              <a:t>can lead to insight and knowledge not obtained when working alone</a:t>
            </a:r>
            <a:r>
              <a:rPr lang="en-US" sz="200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Human Component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377" y="2438400"/>
            <a:ext cx="4857023" cy="3181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Computational Component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0" y="1188739"/>
            <a:ext cx="6172200" cy="6438901"/>
          </a:xfrm>
        </p:spPr>
        <p:txBody>
          <a:bodyPr/>
          <a:lstStyle/>
          <a:p>
            <a:r>
              <a:rPr lang="en-US" sz="2800"/>
              <a:t>Large data sets </a:t>
            </a:r>
          </a:p>
          <a:p>
            <a:pPr lvl="1"/>
            <a:r>
              <a:rPr lang="en-US" sz="2000"/>
              <a:t>provide </a:t>
            </a:r>
            <a:r>
              <a:rPr lang="en-US" sz="2000">
                <a:solidFill>
                  <a:srgbClr val="FFFF00"/>
                </a:solidFill>
              </a:rPr>
              <a:t>opportunities and challenges </a:t>
            </a:r>
            <a:r>
              <a:rPr lang="en-US" sz="2000"/>
              <a:t>for extracting information and knowledge. </a:t>
            </a:r>
          </a:p>
          <a:p>
            <a:pPr lvl="1"/>
            <a:r>
              <a:rPr lang="en-US" sz="2000"/>
              <a:t>provide opportunities for </a:t>
            </a:r>
            <a:r>
              <a:rPr lang="en-US" sz="2000">
                <a:solidFill>
                  <a:srgbClr val="FFFF00"/>
                </a:solidFill>
              </a:rPr>
              <a:t>identifying trends, making connections in data, and solving problems</a:t>
            </a:r>
            <a:r>
              <a:rPr lang="en-US" sz="2000"/>
              <a:t>. </a:t>
            </a:r>
          </a:p>
          <a:p>
            <a:pPr lvl="1"/>
            <a:r>
              <a:rPr lang="en-US" sz="2000">
                <a:solidFill>
                  <a:srgbClr val="FFFF00"/>
                </a:solidFill>
              </a:rPr>
              <a:t>Need computing tools </a:t>
            </a:r>
            <a:r>
              <a:rPr lang="en-US" sz="2000"/>
              <a:t>to facilitate the discovery of connections</a:t>
            </a:r>
          </a:p>
          <a:p>
            <a:r>
              <a:rPr lang="en-US" sz="2800"/>
              <a:t>For efficiently finding, recognizing patterns and finding trends in information…</a:t>
            </a:r>
          </a:p>
          <a:p>
            <a:pPr lvl="1"/>
            <a:r>
              <a:rPr lang="en-US" sz="2000">
                <a:solidFill>
                  <a:srgbClr val="FFFF00"/>
                </a:solidFill>
              </a:rPr>
              <a:t>Search tools </a:t>
            </a:r>
            <a:r>
              <a:rPr lang="en-US" sz="2000"/>
              <a:t>are essential. </a:t>
            </a:r>
          </a:p>
          <a:p>
            <a:pPr lvl="1"/>
            <a:r>
              <a:rPr lang="en-US" sz="2000">
                <a:solidFill>
                  <a:srgbClr val="FFFF00"/>
                </a:solidFill>
              </a:rPr>
              <a:t>Information filtering systems </a:t>
            </a:r>
            <a:r>
              <a:rPr lang="en-US" sz="2000"/>
              <a:t>are important tools</a:t>
            </a:r>
          </a:p>
          <a:p>
            <a:pPr lvl="1"/>
            <a:r>
              <a:rPr lang="en-US" sz="2000">
                <a:solidFill>
                  <a:srgbClr val="FFFF00"/>
                </a:solidFill>
              </a:rPr>
              <a:t>Software tools, including spreadsheets and databases </a:t>
            </a:r>
            <a:r>
              <a:rPr lang="en-US" sz="2000"/>
              <a:t>can help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840" y="2286000"/>
            <a:ext cx="4146360" cy="4241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Data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188739"/>
            <a:ext cx="8382000" cy="6438901"/>
          </a:xfrm>
        </p:spPr>
        <p:txBody>
          <a:bodyPr/>
          <a:lstStyle/>
          <a:p>
            <a:r>
              <a:rPr lang="en-US" sz="2400" dirty="0"/>
              <a:t>Large data sets include data such as transactions, measurements, texts, sounds, images, and videos. </a:t>
            </a:r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FFFF00"/>
                </a:solidFill>
              </a:rPr>
              <a:t>storing, processing, and curating </a:t>
            </a:r>
            <a:r>
              <a:rPr lang="en-US" sz="2400" dirty="0"/>
              <a:t>of large data sets is </a:t>
            </a:r>
            <a:r>
              <a:rPr lang="en-US" sz="2400" dirty="0" smtClean="0"/>
              <a:t>challenging or sometimes impossible. </a:t>
            </a:r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Structuring </a:t>
            </a:r>
            <a:r>
              <a:rPr lang="en-US" sz="2400" dirty="0"/>
              <a:t>large data sets for analysis can be challenging. </a:t>
            </a:r>
          </a:p>
          <a:p>
            <a:r>
              <a:rPr lang="en-US" sz="2400" dirty="0">
                <a:solidFill>
                  <a:srgbClr val="FFFF00"/>
                </a:solidFill>
              </a:rPr>
              <a:t>Maintaining privacy </a:t>
            </a:r>
            <a:r>
              <a:rPr lang="en-US" sz="2400" dirty="0"/>
              <a:t>of large data sets containing personal information can be challenging. </a:t>
            </a:r>
          </a:p>
          <a:p>
            <a:r>
              <a:rPr lang="en-US" sz="2400" dirty="0">
                <a:solidFill>
                  <a:srgbClr val="FFFF00"/>
                </a:solidFill>
              </a:rPr>
              <a:t>Scalability of systems </a:t>
            </a:r>
            <a:r>
              <a:rPr lang="en-US" sz="2400" dirty="0"/>
              <a:t>is an important consideration when data sets are large. 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Analytical </a:t>
            </a:r>
            <a:r>
              <a:rPr lang="en-US" sz="2400" dirty="0">
                <a:solidFill>
                  <a:srgbClr val="FFFF00"/>
                </a:solidFill>
              </a:rPr>
              <a:t>techniques </a:t>
            </a:r>
            <a:r>
              <a:rPr lang="en-US" sz="2400" dirty="0"/>
              <a:t>to store, manage, transmit, and process data sets </a:t>
            </a:r>
            <a:r>
              <a:rPr lang="en-US" sz="2400" dirty="0">
                <a:solidFill>
                  <a:srgbClr val="FFFF00"/>
                </a:solidFill>
              </a:rPr>
              <a:t>change as the size of data sets scale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800" b="1" dirty="0">
                <a:solidFill>
                  <a:srgbClr val="FFFF00"/>
                </a:solidFill>
              </a:rPr>
              <a:t>Technical problems </a:t>
            </a:r>
            <a:r>
              <a:rPr lang="en-US" sz="2800" b="1" dirty="0" smtClean="0">
                <a:solidFill>
                  <a:srgbClr val="FFFF00"/>
                </a:solidFill>
              </a:rPr>
              <a:t>affect </a:t>
            </a:r>
            <a:r>
              <a:rPr lang="en-US" sz="2800" b="1" dirty="0">
                <a:solidFill>
                  <a:srgbClr val="FFFF00"/>
                </a:solidFill>
              </a:rPr>
              <a:t>how data set is used</a:t>
            </a:r>
            <a:r>
              <a:rPr lang="en-US" sz="2400" dirty="0"/>
              <a:t>. </a:t>
            </a:r>
          </a:p>
        </p:txBody>
      </p:sp>
      <p:pic>
        <p:nvPicPr>
          <p:cNvPr id="4" name="Picture 3" descr="tall_infographic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0" y="1371600"/>
            <a:ext cx="1610252" cy="6068568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 bwMode="auto">
          <a:xfrm rot="16200000">
            <a:off x="10881360" y="6035040"/>
            <a:ext cx="23926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701" tIns="54864" rIns="109728" bIns="54864" numCol="1" anchor="b" anchorCtr="0" compatLnSpc="1">
            <a:prstTxWarp prst="textNoShape">
              <a:avLst/>
            </a:prstTxWarp>
          </a:bodyPr>
          <a:lstStyle/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xkcd.com/1273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Ubiquitous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1916" indent="0">
              <a:buNone/>
            </a:pPr>
            <a:r>
              <a:rPr lang="en-US" sz="3200" dirty="0" smtClean="0"/>
              <a:t>…we work with it all the time:</a:t>
            </a:r>
          </a:p>
          <a:p>
            <a:r>
              <a:rPr lang="en-US" sz="3200" dirty="0" smtClean="0"/>
              <a:t>Data is collected any moment of your life</a:t>
            </a:r>
          </a:p>
          <a:p>
            <a:r>
              <a:rPr lang="en-US" sz="3200" dirty="0" smtClean="0"/>
              <a:t>Data is stored, copied, transmitted, deleted, edited.</a:t>
            </a:r>
          </a:p>
          <a:p>
            <a:r>
              <a:rPr lang="en-US" sz="3200" dirty="0"/>
              <a:t>Computers perform </a:t>
            </a:r>
            <a:r>
              <a:rPr lang="en-US" sz="3200" dirty="0" smtClean="0"/>
              <a:t>operations </a:t>
            </a:r>
            <a:r>
              <a:rPr lang="en-US" sz="3200" dirty="0"/>
              <a:t>on </a:t>
            </a:r>
            <a:r>
              <a:rPr lang="en-US" sz="3200" dirty="0" smtClean="0"/>
              <a:t>data</a:t>
            </a:r>
          </a:p>
          <a:p>
            <a:r>
              <a:rPr lang="en-US" sz="3200" dirty="0" smtClean="0"/>
              <a:t>Data enters and exits through sensors</a:t>
            </a:r>
          </a:p>
          <a:p>
            <a:r>
              <a:rPr lang="en-US" sz="3200" dirty="0" smtClean="0"/>
              <a:t>We can measure it!</a:t>
            </a:r>
          </a:p>
          <a:p>
            <a:pPr lvl="1"/>
            <a:r>
              <a:rPr lang="en-US" sz="2800" dirty="0" smtClean="0"/>
              <a:t>1 bit = ‘0’ </a:t>
            </a:r>
            <a:r>
              <a:rPr lang="en-US" sz="2800" dirty="0" smtClean="0"/>
              <a:t>or ’1</a:t>
            </a:r>
            <a:r>
              <a:rPr lang="en-US" sz="2800" dirty="0" smtClean="0"/>
              <a:t>’</a:t>
            </a:r>
          </a:p>
          <a:p>
            <a:pPr lvl="1"/>
            <a:r>
              <a:rPr lang="en-US" sz="2800" dirty="0" smtClean="0"/>
              <a:t>1 Byte = 8 bits</a:t>
            </a:r>
          </a:p>
          <a:p>
            <a:pPr lvl="1"/>
            <a:r>
              <a:rPr lang="en-US" sz="2800" dirty="0" smtClean="0"/>
              <a:t>1 </a:t>
            </a:r>
            <a:r>
              <a:rPr lang="en-US" sz="2800" dirty="0" err="1" smtClean="0"/>
              <a:t>KiB</a:t>
            </a:r>
            <a:r>
              <a:rPr lang="en-US" sz="2800" dirty="0" smtClean="0"/>
              <a:t> = 1024 Bytes, 1MiB = 1024 KiB, 1GiB = 1024 MiB, 1TiB=1024 GiB, 1PiB = 1024 TiB, 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78684</TotalTime>
  <Pages>47</Pages>
  <Words>1414</Words>
  <Application>Microsoft Macintosh PowerPoint</Application>
  <PresentationFormat>Custom</PresentationFormat>
  <Paragraphs>179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18 VAG Rounded Black   09390</vt:lpstr>
      <vt:lpstr>18 VAG Rounded Bold   07390</vt:lpstr>
      <vt:lpstr>18 VAG Rounded Light   02390</vt:lpstr>
      <vt:lpstr>18 VAG Rounded Thin   55390</vt:lpstr>
      <vt:lpstr>AppleGaramond Bd</vt:lpstr>
      <vt:lpstr>Corbel</vt:lpstr>
      <vt:lpstr>Courier</vt:lpstr>
      <vt:lpstr>Helvetica</vt:lpstr>
      <vt:lpstr>ＭＳ Ｐゴシック</vt:lpstr>
      <vt:lpstr>Wingdings</vt:lpstr>
      <vt:lpstr>Wingdings 2</vt:lpstr>
      <vt:lpstr>Wingdings 3</vt:lpstr>
      <vt:lpstr>Arial</vt:lpstr>
      <vt:lpstr>Metro</vt:lpstr>
      <vt:lpstr>“The Lost Language of Privacy”- Brooks</vt:lpstr>
      <vt:lpstr>Admin Notes</vt:lpstr>
      <vt:lpstr>PowerPoint Presentation</vt:lpstr>
      <vt:lpstr>3 Components</vt:lpstr>
      <vt:lpstr>Data &amp; Information Facilitate Knowledge</vt:lpstr>
      <vt:lpstr>A Human Component</vt:lpstr>
      <vt:lpstr>A Computational Component</vt:lpstr>
      <vt:lpstr>Big Data Concerns</vt:lpstr>
      <vt:lpstr>Data is Ubiquitous</vt:lpstr>
      <vt:lpstr>How much is…?</vt:lpstr>
      <vt:lpstr>Clicker Question</vt:lpstr>
      <vt:lpstr>PowerPoint Presentation</vt:lpstr>
      <vt:lpstr>Big Data</vt:lpstr>
      <vt:lpstr>Challenges</vt:lpstr>
      <vt:lpstr>Helpful Techniques: Lossless Compression</vt:lpstr>
      <vt:lpstr>Helpful Techniques: Lossy Compression</vt:lpstr>
      <vt:lpstr>Lossy Compression Example: JPEG</vt:lpstr>
      <vt:lpstr>Techniques that help: Metadata</vt:lpstr>
      <vt:lpstr>Main Reason for Digital Data</vt:lpstr>
      <vt:lpstr>Main Reasons for Big Digital Data</vt:lpstr>
      <vt:lpstr>PowerPoint Presentation</vt:lpstr>
      <vt:lpstr>Is Data the Solution to Everything?</vt:lpstr>
      <vt:lpstr>Correlation does not Imply Causality!</vt:lpstr>
      <vt:lpstr>Benefits of Visualizations</vt:lpstr>
      <vt:lpstr>Visualization … Epic FAIL (2014)</vt:lpstr>
      <vt:lpstr>Visualization … Epic WIN (1869)</vt:lpstr>
      <vt:lpstr>Visualization … Epic WIN (2009)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Microsoft Office User</cp:lastModifiedBy>
  <cp:revision>3548</cp:revision>
  <cp:lastPrinted>2015-07-21T10:06:53Z</cp:lastPrinted>
  <dcterms:created xsi:type="dcterms:W3CDTF">2015-04-15T15:41:08Z</dcterms:created>
  <dcterms:modified xsi:type="dcterms:W3CDTF">2015-07-21T10:40:50Z</dcterms:modified>
</cp:coreProperties>
</file>